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12"/>
  </p:notesMasterIdLst>
  <p:handoutMasterIdLst>
    <p:handoutMasterId r:id="rId13"/>
  </p:handoutMasterIdLst>
  <p:sldIdLst>
    <p:sldId id="287" r:id="rId2"/>
    <p:sldId id="288" r:id="rId3"/>
    <p:sldId id="301" r:id="rId4"/>
    <p:sldId id="326" r:id="rId5"/>
    <p:sldId id="334" r:id="rId6"/>
    <p:sldId id="333" r:id="rId7"/>
    <p:sldId id="325" r:id="rId8"/>
    <p:sldId id="302" r:id="rId9"/>
    <p:sldId id="321" r:id="rId10"/>
    <p:sldId id="317"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7" userDrawn="1">
          <p15:clr>
            <a:srgbClr val="A4A3A4"/>
          </p15:clr>
        </p15:guide>
        <p15:guide id="3"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00"/>
    <a:srgbClr val="0000C8"/>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22" autoAdjust="0"/>
  </p:normalViewPr>
  <p:slideViewPr>
    <p:cSldViewPr snapToGrid="0">
      <p:cViewPr varScale="1">
        <p:scale>
          <a:sx n="114" d="100"/>
          <a:sy n="114" d="100"/>
        </p:scale>
        <p:origin x="468" y="84"/>
      </p:cViewPr>
      <p:guideLst>
        <p:guide orient="horz" pos="2160"/>
        <p:guide pos="2887"/>
        <p:guide pos="384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1AA651C8-B180-41C8-A00B-95B691DF7991}"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40641A5-27FB-4159-90E1-633A6083377B}">
      <dgm:prSet/>
      <dgm:spPr/>
      <dgm:t>
        <a:bodyPr/>
        <a:lstStyle/>
        <a:p>
          <a:pPr>
            <a:lnSpc>
              <a:spcPct val="100000"/>
            </a:lnSpc>
            <a:defRPr cap="all"/>
          </a:pPr>
          <a:r>
            <a:rPr lang="en-US"/>
            <a:t>Minnesota Green Community Standards</a:t>
          </a:r>
        </a:p>
      </dgm:t>
    </dgm:pt>
    <dgm:pt modelId="{B825E077-162F-4BE6-BCBB-4F1F6BF7F558}" type="parTrans" cxnId="{1A0E39FF-95C2-4323-BFBE-6B92DA0C1069}">
      <dgm:prSet/>
      <dgm:spPr/>
      <dgm:t>
        <a:bodyPr/>
        <a:lstStyle/>
        <a:p>
          <a:endParaRPr lang="en-US"/>
        </a:p>
      </dgm:t>
    </dgm:pt>
    <dgm:pt modelId="{F92AE316-77FF-46AB-AFFF-D179AD0FD493}" type="sibTrans" cxnId="{1A0E39FF-95C2-4323-BFBE-6B92DA0C1069}">
      <dgm:prSet/>
      <dgm:spPr/>
      <dgm:t>
        <a:bodyPr/>
        <a:lstStyle/>
        <a:p>
          <a:endParaRPr lang="en-US"/>
        </a:p>
      </dgm:t>
    </dgm:pt>
    <dgm:pt modelId="{306A3EE9-57B9-434F-AE68-8574D6BB9552}">
      <dgm:prSet/>
      <dgm:spPr/>
      <dgm:t>
        <a:bodyPr/>
        <a:lstStyle/>
        <a:p>
          <a:pPr>
            <a:lnSpc>
              <a:spcPct val="100000"/>
            </a:lnSpc>
            <a:defRPr cap="all"/>
          </a:pPr>
          <a:r>
            <a:rPr lang="en-US" dirty="0"/>
            <a:t>Low Flow Water Fixtures</a:t>
          </a:r>
        </a:p>
      </dgm:t>
    </dgm:pt>
    <dgm:pt modelId="{4B8F5469-E976-42B2-8003-13B6F5A3A1B9}" type="parTrans" cxnId="{20D1358E-74E7-4CA2-A1B4-A1DCCAEBFD47}">
      <dgm:prSet/>
      <dgm:spPr/>
      <dgm:t>
        <a:bodyPr/>
        <a:lstStyle/>
        <a:p>
          <a:endParaRPr lang="en-US"/>
        </a:p>
      </dgm:t>
    </dgm:pt>
    <dgm:pt modelId="{78F3949F-2E06-4F16-9246-21D8ACCB956C}" type="sibTrans" cxnId="{20D1358E-74E7-4CA2-A1B4-A1DCCAEBFD47}">
      <dgm:prSet/>
      <dgm:spPr/>
      <dgm:t>
        <a:bodyPr/>
        <a:lstStyle/>
        <a:p>
          <a:endParaRPr lang="en-US"/>
        </a:p>
      </dgm:t>
    </dgm:pt>
    <dgm:pt modelId="{303FD307-B6BC-47CC-BD81-2626FAB3B18F}">
      <dgm:prSet/>
      <dgm:spPr/>
      <dgm:t>
        <a:bodyPr/>
        <a:lstStyle/>
        <a:p>
          <a:pPr>
            <a:lnSpc>
              <a:spcPct val="100000"/>
            </a:lnSpc>
            <a:defRPr cap="all"/>
          </a:pPr>
          <a:r>
            <a:rPr lang="en-US"/>
            <a:t>Energy Star Appliances</a:t>
          </a:r>
        </a:p>
      </dgm:t>
    </dgm:pt>
    <dgm:pt modelId="{18425441-1E33-47DF-9C37-FB9A55D01809}" type="parTrans" cxnId="{D9EC26E3-A60F-482D-8AD5-C5FD7B806050}">
      <dgm:prSet/>
      <dgm:spPr/>
      <dgm:t>
        <a:bodyPr/>
        <a:lstStyle/>
        <a:p>
          <a:endParaRPr lang="en-US"/>
        </a:p>
      </dgm:t>
    </dgm:pt>
    <dgm:pt modelId="{4C6943C3-16D1-4437-9FF0-F3A19E986347}" type="sibTrans" cxnId="{D9EC26E3-A60F-482D-8AD5-C5FD7B806050}">
      <dgm:prSet/>
      <dgm:spPr/>
      <dgm:t>
        <a:bodyPr/>
        <a:lstStyle/>
        <a:p>
          <a:endParaRPr lang="en-US"/>
        </a:p>
      </dgm:t>
    </dgm:pt>
    <dgm:pt modelId="{8A316DA5-B8C1-483A-BD28-AFFE1E9723D0}">
      <dgm:prSet/>
      <dgm:spPr/>
      <dgm:t>
        <a:bodyPr/>
        <a:lstStyle/>
        <a:p>
          <a:pPr>
            <a:lnSpc>
              <a:spcPct val="100000"/>
            </a:lnSpc>
            <a:defRPr cap="all"/>
          </a:pPr>
          <a:r>
            <a:rPr lang="en-US"/>
            <a:t>High Efficency HVAC </a:t>
          </a:r>
        </a:p>
      </dgm:t>
    </dgm:pt>
    <dgm:pt modelId="{8050AFAE-FDEC-45B7-A7D1-17AA3CEA4D9E}" type="parTrans" cxnId="{FA46FDAC-3EB6-45CA-A9B5-D959333CB84C}">
      <dgm:prSet/>
      <dgm:spPr/>
      <dgm:t>
        <a:bodyPr/>
        <a:lstStyle/>
        <a:p>
          <a:endParaRPr lang="en-US"/>
        </a:p>
      </dgm:t>
    </dgm:pt>
    <dgm:pt modelId="{06D21F62-D937-4C98-86DA-F8FFF35C7729}" type="sibTrans" cxnId="{FA46FDAC-3EB6-45CA-A9B5-D959333CB84C}">
      <dgm:prSet/>
      <dgm:spPr/>
      <dgm:t>
        <a:bodyPr/>
        <a:lstStyle/>
        <a:p>
          <a:endParaRPr lang="en-US"/>
        </a:p>
      </dgm:t>
    </dgm:pt>
    <dgm:pt modelId="{B33371DC-9A10-4608-AF3B-AC5F30B4637F}" type="pres">
      <dgm:prSet presAssocID="{1AA651C8-B180-41C8-A00B-95B691DF7991}" presName="root" presStyleCnt="0">
        <dgm:presLayoutVars>
          <dgm:dir/>
          <dgm:resizeHandles val="exact"/>
        </dgm:presLayoutVars>
      </dgm:prSet>
      <dgm:spPr/>
    </dgm:pt>
    <dgm:pt modelId="{64C37BEA-8F15-423F-B4E5-688AD123D8F8}" type="pres">
      <dgm:prSet presAssocID="{B40641A5-27FB-4159-90E1-633A6083377B}" presName="compNode" presStyleCnt="0"/>
      <dgm:spPr/>
    </dgm:pt>
    <dgm:pt modelId="{27B05739-A94A-4316-B64B-BD0C48DCD0F6}" type="pres">
      <dgm:prSet presAssocID="{B40641A5-27FB-4159-90E1-633A6083377B}" presName="iconBgRect" presStyleLbl="bgShp" presStyleIdx="0" presStyleCnt="4"/>
      <dgm:spPr/>
    </dgm:pt>
    <dgm:pt modelId="{FCF49F07-EC86-445D-AA8A-135635BA82CA}" type="pres">
      <dgm:prSet presAssocID="{B40641A5-27FB-4159-90E1-633A608337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CD0E5B0D-CF6E-4798-8EDC-C4339F8D4CD1}" type="pres">
      <dgm:prSet presAssocID="{B40641A5-27FB-4159-90E1-633A6083377B}" presName="spaceRect" presStyleCnt="0"/>
      <dgm:spPr/>
    </dgm:pt>
    <dgm:pt modelId="{1A6A644A-D201-4907-8D33-4D2F8691CC13}" type="pres">
      <dgm:prSet presAssocID="{B40641A5-27FB-4159-90E1-633A6083377B}" presName="textRect" presStyleLbl="revTx" presStyleIdx="0" presStyleCnt="4">
        <dgm:presLayoutVars>
          <dgm:chMax val="1"/>
          <dgm:chPref val="1"/>
        </dgm:presLayoutVars>
      </dgm:prSet>
      <dgm:spPr/>
    </dgm:pt>
    <dgm:pt modelId="{951E1C17-7CED-4596-8D15-1BD1E808B065}" type="pres">
      <dgm:prSet presAssocID="{F92AE316-77FF-46AB-AFFF-D179AD0FD493}" presName="sibTrans" presStyleCnt="0"/>
      <dgm:spPr/>
    </dgm:pt>
    <dgm:pt modelId="{91900FA1-0CE3-49E1-84FD-9A0ED7DF1FEE}" type="pres">
      <dgm:prSet presAssocID="{306A3EE9-57B9-434F-AE68-8574D6BB9552}" presName="compNode" presStyleCnt="0"/>
      <dgm:spPr/>
    </dgm:pt>
    <dgm:pt modelId="{46BF0737-FA5E-4E10-8C44-B7065BEE2552}" type="pres">
      <dgm:prSet presAssocID="{306A3EE9-57B9-434F-AE68-8574D6BB9552}" presName="iconBgRect" presStyleLbl="bgShp" presStyleIdx="1" presStyleCnt="4"/>
      <dgm:spPr/>
    </dgm:pt>
    <dgm:pt modelId="{6CA2EB06-8435-4EA9-85A2-222FB4974C8A}" type="pres">
      <dgm:prSet presAssocID="{306A3EE9-57B9-434F-AE68-8574D6BB955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reetlight"/>
        </a:ext>
      </dgm:extLst>
    </dgm:pt>
    <dgm:pt modelId="{486C4574-6D6F-4A95-8135-F36C2EAD715C}" type="pres">
      <dgm:prSet presAssocID="{306A3EE9-57B9-434F-AE68-8574D6BB9552}" presName="spaceRect" presStyleCnt="0"/>
      <dgm:spPr/>
    </dgm:pt>
    <dgm:pt modelId="{02CE094A-B8D0-4C4A-911D-E9A06AFB6AC7}" type="pres">
      <dgm:prSet presAssocID="{306A3EE9-57B9-434F-AE68-8574D6BB9552}" presName="textRect" presStyleLbl="revTx" presStyleIdx="1" presStyleCnt="4">
        <dgm:presLayoutVars>
          <dgm:chMax val="1"/>
          <dgm:chPref val="1"/>
        </dgm:presLayoutVars>
      </dgm:prSet>
      <dgm:spPr/>
    </dgm:pt>
    <dgm:pt modelId="{3935034C-AA25-4D3B-A717-1D9FC718917B}" type="pres">
      <dgm:prSet presAssocID="{78F3949F-2E06-4F16-9246-21D8ACCB956C}" presName="sibTrans" presStyleCnt="0"/>
      <dgm:spPr/>
    </dgm:pt>
    <dgm:pt modelId="{5A8BDEB7-C067-4961-A4B9-524F318DA49A}" type="pres">
      <dgm:prSet presAssocID="{303FD307-B6BC-47CC-BD81-2626FAB3B18F}" presName="compNode" presStyleCnt="0"/>
      <dgm:spPr/>
    </dgm:pt>
    <dgm:pt modelId="{3005120A-B89A-4207-A27D-EFBF6C405F7E}" type="pres">
      <dgm:prSet presAssocID="{303FD307-B6BC-47CC-BD81-2626FAB3B18F}" presName="iconBgRect" presStyleLbl="bgShp" presStyleIdx="2" presStyleCnt="4"/>
      <dgm:spPr/>
    </dgm:pt>
    <dgm:pt modelId="{04C2C94B-2676-4690-815D-73003B85890E}" type="pres">
      <dgm:prSet presAssocID="{303FD307-B6BC-47CC-BD81-2626FAB3B1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330DD843-A8AA-4BF4-A1D8-397CB855D90B}" type="pres">
      <dgm:prSet presAssocID="{303FD307-B6BC-47CC-BD81-2626FAB3B18F}" presName="spaceRect" presStyleCnt="0"/>
      <dgm:spPr/>
    </dgm:pt>
    <dgm:pt modelId="{16BA7DA4-22E1-4812-9064-45F7083FA8CD}" type="pres">
      <dgm:prSet presAssocID="{303FD307-B6BC-47CC-BD81-2626FAB3B18F}" presName="textRect" presStyleLbl="revTx" presStyleIdx="2" presStyleCnt="4">
        <dgm:presLayoutVars>
          <dgm:chMax val="1"/>
          <dgm:chPref val="1"/>
        </dgm:presLayoutVars>
      </dgm:prSet>
      <dgm:spPr/>
    </dgm:pt>
    <dgm:pt modelId="{9FCEE830-B84A-4525-9C6E-E569568B9494}" type="pres">
      <dgm:prSet presAssocID="{4C6943C3-16D1-4437-9FF0-F3A19E986347}" presName="sibTrans" presStyleCnt="0"/>
      <dgm:spPr/>
    </dgm:pt>
    <dgm:pt modelId="{6A2D93EE-5344-44DD-B039-AF12B3C4D390}" type="pres">
      <dgm:prSet presAssocID="{8A316DA5-B8C1-483A-BD28-AFFE1E9723D0}" presName="compNode" presStyleCnt="0"/>
      <dgm:spPr/>
    </dgm:pt>
    <dgm:pt modelId="{43152628-8C47-4466-B71E-BB51AC3BE7F9}" type="pres">
      <dgm:prSet presAssocID="{8A316DA5-B8C1-483A-BD28-AFFE1E9723D0}" presName="iconBgRect" presStyleLbl="bgShp" presStyleIdx="3" presStyleCnt="4"/>
      <dgm:spPr/>
    </dgm:pt>
    <dgm:pt modelId="{E3C0EB5B-5C27-4C1B-BD4D-07A53D91F15D}" type="pres">
      <dgm:prSet presAssocID="{8A316DA5-B8C1-483A-BD28-AFFE1E9723D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
        </a:ext>
      </dgm:extLst>
    </dgm:pt>
    <dgm:pt modelId="{875D2130-9AA9-4BD9-BA2F-AEA06FED5016}" type="pres">
      <dgm:prSet presAssocID="{8A316DA5-B8C1-483A-BD28-AFFE1E9723D0}" presName="spaceRect" presStyleCnt="0"/>
      <dgm:spPr/>
    </dgm:pt>
    <dgm:pt modelId="{2A83E991-F7BA-4E06-950E-D24C7DAF65ED}" type="pres">
      <dgm:prSet presAssocID="{8A316DA5-B8C1-483A-BD28-AFFE1E9723D0}" presName="textRect" presStyleLbl="revTx" presStyleIdx="3" presStyleCnt="4">
        <dgm:presLayoutVars>
          <dgm:chMax val="1"/>
          <dgm:chPref val="1"/>
        </dgm:presLayoutVars>
      </dgm:prSet>
      <dgm:spPr/>
    </dgm:pt>
  </dgm:ptLst>
  <dgm:cxnLst>
    <dgm:cxn modelId="{DCFDED2A-35F2-48E5-B507-98899D45E8C7}" type="presOf" srcId="{303FD307-B6BC-47CC-BD81-2626FAB3B18F}" destId="{16BA7DA4-22E1-4812-9064-45F7083FA8CD}" srcOrd="0" destOrd="0" presId="urn:microsoft.com/office/officeart/2018/5/layout/IconCircleLabelList"/>
    <dgm:cxn modelId="{65259A65-DB57-4C91-9C34-0617F98CB23C}" type="presOf" srcId="{B40641A5-27FB-4159-90E1-633A6083377B}" destId="{1A6A644A-D201-4907-8D33-4D2F8691CC13}" srcOrd="0" destOrd="0" presId="urn:microsoft.com/office/officeart/2018/5/layout/IconCircleLabelList"/>
    <dgm:cxn modelId="{20D1358E-74E7-4CA2-A1B4-A1DCCAEBFD47}" srcId="{1AA651C8-B180-41C8-A00B-95B691DF7991}" destId="{306A3EE9-57B9-434F-AE68-8574D6BB9552}" srcOrd="1" destOrd="0" parTransId="{4B8F5469-E976-42B2-8003-13B6F5A3A1B9}" sibTransId="{78F3949F-2E06-4F16-9246-21D8ACCB956C}"/>
    <dgm:cxn modelId="{FA46FDAC-3EB6-45CA-A9B5-D959333CB84C}" srcId="{1AA651C8-B180-41C8-A00B-95B691DF7991}" destId="{8A316DA5-B8C1-483A-BD28-AFFE1E9723D0}" srcOrd="3" destOrd="0" parTransId="{8050AFAE-FDEC-45B7-A7D1-17AA3CEA4D9E}" sibTransId="{06D21F62-D937-4C98-86DA-F8FFF35C7729}"/>
    <dgm:cxn modelId="{136BDCB9-F38C-4FCC-AA80-64CA6877F46D}" type="presOf" srcId="{306A3EE9-57B9-434F-AE68-8574D6BB9552}" destId="{02CE094A-B8D0-4C4A-911D-E9A06AFB6AC7}" srcOrd="0" destOrd="0" presId="urn:microsoft.com/office/officeart/2018/5/layout/IconCircleLabelList"/>
    <dgm:cxn modelId="{6B0FFFD6-7B05-4662-A899-E89A8F779105}" type="presOf" srcId="{1AA651C8-B180-41C8-A00B-95B691DF7991}" destId="{B33371DC-9A10-4608-AF3B-AC5F30B4637F}" srcOrd="0" destOrd="0" presId="urn:microsoft.com/office/officeart/2018/5/layout/IconCircleLabelList"/>
    <dgm:cxn modelId="{606594DF-F3CA-4DB0-9236-82ACBA396E5C}" type="presOf" srcId="{8A316DA5-B8C1-483A-BD28-AFFE1E9723D0}" destId="{2A83E991-F7BA-4E06-950E-D24C7DAF65ED}" srcOrd="0" destOrd="0" presId="urn:microsoft.com/office/officeart/2018/5/layout/IconCircleLabelList"/>
    <dgm:cxn modelId="{D9EC26E3-A60F-482D-8AD5-C5FD7B806050}" srcId="{1AA651C8-B180-41C8-A00B-95B691DF7991}" destId="{303FD307-B6BC-47CC-BD81-2626FAB3B18F}" srcOrd="2" destOrd="0" parTransId="{18425441-1E33-47DF-9C37-FB9A55D01809}" sibTransId="{4C6943C3-16D1-4437-9FF0-F3A19E986347}"/>
    <dgm:cxn modelId="{1A0E39FF-95C2-4323-BFBE-6B92DA0C1069}" srcId="{1AA651C8-B180-41C8-A00B-95B691DF7991}" destId="{B40641A5-27FB-4159-90E1-633A6083377B}" srcOrd="0" destOrd="0" parTransId="{B825E077-162F-4BE6-BCBB-4F1F6BF7F558}" sibTransId="{F92AE316-77FF-46AB-AFFF-D179AD0FD493}"/>
    <dgm:cxn modelId="{9A2D954D-BE63-4FB7-9227-7B9CD96EE6C1}" type="presParOf" srcId="{B33371DC-9A10-4608-AF3B-AC5F30B4637F}" destId="{64C37BEA-8F15-423F-B4E5-688AD123D8F8}" srcOrd="0" destOrd="0" presId="urn:microsoft.com/office/officeart/2018/5/layout/IconCircleLabelList"/>
    <dgm:cxn modelId="{009B1652-4D79-4DFA-8D27-DA5889599D35}" type="presParOf" srcId="{64C37BEA-8F15-423F-B4E5-688AD123D8F8}" destId="{27B05739-A94A-4316-B64B-BD0C48DCD0F6}" srcOrd="0" destOrd="0" presId="urn:microsoft.com/office/officeart/2018/5/layout/IconCircleLabelList"/>
    <dgm:cxn modelId="{948A9CAC-411C-4DB3-93F7-AA1B3F86763F}" type="presParOf" srcId="{64C37BEA-8F15-423F-B4E5-688AD123D8F8}" destId="{FCF49F07-EC86-445D-AA8A-135635BA82CA}" srcOrd="1" destOrd="0" presId="urn:microsoft.com/office/officeart/2018/5/layout/IconCircleLabelList"/>
    <dgm:cxn modelId="{1BFEE79D-521F-479B-BBF8-9B7BC2196452}" type="presParOf" srcId="{64C37BEA-8F15-423F-B4E5-688AD123D8F8}" destId="{CD0E5B0D-CF6E-4798-8EDC-C4339F8D4CD1}" srcOrd="2" destOrd="0" presId="urn:microsoft.com/office/officeart/2018/5/layout/IconCircleLabelList"/>
    <dgm:cxn modelId="{6E57A9DA-165A-4808-AA11-58BB23C71F59}" type="presParOf" srcId="{64C37BEA-8F15-423F-B4E5-688AD123D8F8}" destId="{1A6A644A-D201-4907-8D33-4D2F8691CC13}" srcOrd="3" destOrd="0" presId="urn:microsoft.com/office/officeart/2018/5/layout/IconCircleLabelList"/>
    <dgm:cxn modelId="{6E203E9D-256C-4DDF-8B81-D5908032A5B7}" type="presParOf" srcId="{B33371DC-9A10-4608-AF3B-AC5F30B4637F}" destId="{951E1C17-7CED-4596-8D15-1BD1E808B065}" srcOrd="1" destOrd="0" presId="urn:microsoft.com/office/officeart/2018/5/layout/IconCircleLabelList"/>
    <dgm:cxn modelId="{FE073580-AFE3-4274-8643-6493CFACFF5A}" type="presParOf" srcId="{B33371DC-9A10-4608-AF3B-AC5F30B4637F}" destId="{91900FA1-0CE3-49E1-84FD-9A0ED7DF1FEE}" srcOrd="2" destOrd="0" presId="urn:microsoft.com/office/officeart/2018/5/layout/IconCircleLabelList"/>
    <dgm:cxn modelId="{9063A556-4981-44EB-A943-6305D1ECE215}" type="presParOf" srcId="{91900FA1-0CE3-49E1-84FD-9A0ED7DF1FEE}" destId="{46BF0737-FA5E-4E10-8C44-B7065BEE2552}" srcOrd="0" destOrd="0" presId="urn:microsoft.com/office/officeart/2018/5/layout/IconCircleLabelList"/>
    <dgm:cxn modelId="{27A2C72F-3D69-4BAA-882A-03A12344880E}" type="presParOf" srcId="{91900FA1-0CE3-49E1-84FD-9A0ED7DF1FEE}" destId="{6CA2EB06-8435-4EA9-85A2-222FB4974C8A}" srcOrd="1" destOrd="0" presId="urn:microsoft.com/office/officeart/2018/5/layout/IconCircleLabelList"/>
    <dgm:cxn modelId="{08886C62-7B00-4C25-959D-4B999DC7B8F5}" type="presParOf" srcId="{91900FA1-0CE3-49E1-84FD-9A0ED7DF1FEE}" destId="{486C4574-6D6F-4A95-8135-F36C2EAD715C}" srcOrd="2" destOrd="0" presId="urn:microsoft.com/office/officeart/2018/5/layout/IconCircleLabelList"/>
    <dgm:cxn modelId="{3B6E8D98-E53E-4BB3-8C71-7286180BC9FA}" type="presParOf" srcId="{91900FA1-0CE3-49E1-84FD-9A0ED7DF1FEE}" destId="{02CE094A-B8D0-4C4A-911D-E9A06AFB6AC7}" srcOrd="3" destOrd="0" presId="urn:microsoft.com/office/officeart/2018/5/layout/IconCircleLabelList"/>
    <dgm:cxn modelId="{179DA3D9-C3B6-4308-930C-AAEE9115DF1A}" type="presParOf" srcId="{B33371DC-9A10-4608-AF3B-AC5F30B4637F}" destId="{3935034C-AA25-4D3B-A717-1D9FC718917B}" srcOrd="3" destOrd="0" presId="urn:microsoft.com/office/officeart/2018/5/layout/IconCircleLabelList"/>
    <dgm:cxn modelId="{7F640627-CA41-49AC-8A88-5E58B49F88B1}" type="presParOf" srcId="{B33371DC-9A10-4608-AF3B-AC5F30B4637F}" destId="{5A8BDEB7-C067-4961-A4B9-524F318DA49A}" srcOrd="4" destOrd="0" presId="urn:microsoft.com/office/officeart/2018/5/layout/IconCircleLabelList"/>
    <dgm:cxn modelId="{02E37B2B-4FE5-4AC6-B39E-91E28CDFEED0}" type="presParOf" srcId="{5A8BDEB7-C067-4961-A4B9-524F318DA49A}" destId="{3005120A-B89A-4207-A27D-EFBF6C405F7E}" srcOrd="0" destOrd="0" presId="urn:microsoft.com/office/officeart/2018/5/layout/IconCircleLabelList"/>
    <dgm:cxn modelId="{F0BEB3ED-887C-4EC1-B7A1-1C1DEFDFD7EF}" type="presParOf" srcId="{5A8BDEB7-C067-4961-A4B9-524F318DA49A}" destId="{04C2C94B-2676-4690-815D-73003B85890E}" srcOrd="1" destOrd="0" presId="urn:microsoft.com/office/officeart/2018/5/layout/IconCircleLabelList"/>
    <dgm:cxn modelId="{F35C9D5C-A89C-402F-8EAA-3D52F4CC7BF8}" type="presParOf" srcId="{5A8BDEB7-C067-4961-A4B9-524F318DA49A}" destId="{330DD843-A8AA-4BF4-A1D8-397CB855D90B}" srcOrd="2" destOrd="0" presId="urn:microsoft.com/office/officeart/2018/5/layout/IconCircleLabelList"/>
    <dgm:cxn modelId="{794FA41A-8D3E-417D-8E6A-542801EB108A}" type="presParOf" srcId="{5A8BDEB7-C067-4961-A4B9-524F318DA49A}" destId="{16BA7DA4-22E1-4812-9064-45F7083FA8CD}" srcOrd="3" destOrd="0" presId="urn:microsoft.com/office/officeart/2018/5/layout/IconCircleLabelList"/>
    <dgm:cxn modelId="{9DAA00D6-AF9C-4C7B-AE61-097B4F94CC32}" type="presParOf" srcId="{B33371DC-9A10-4608-AF3B-AC5F30B4637F}" destId="{9FCEE830-B84A-4525-9C6E-E569568B9494}" srcOrd="5" destOrd="0" presId="urn:microsoft.com/office/officeart/2018/5/layout/IconCircleLabelList"/>
    <dgm:cxn modelId="{B4E2C389-E6C0-4B89-8FB8-610537808889}" type="presParOf" srcId="{B33371DC-9A10-4608-AF3B-AC5F30B4637F}" destId="{6A2D93EE-5344-44DD-B039-AF12B3C4D390}" srcOrd="6" destOrd="0" presId="urn:microsoft.com/office/officeart/2018/5/layout/IconCircleLabelList"/>
    <dgm:cxn modelId="{35F6A719-11F7-4A8A-92C1-A95AD3FD6F4A}" type="presParOf" srcId="{6A2D93EE-5344-44DD-B039-AF12B3C4D390}" destId="{43152628-8C47-4466-B71E-BB51AC3BE7F9}" srcOrd="0" destOrd="0" presId="urn:microsoft.com/office/officeart/2018/5/layout/IconCircleLabelList"/>
    <dgm:cxn modelId="{10B766E0-2034-4353-8D7F-E1B520DD3FAC}" type="presParOf" srcId="{6A2D93EE-5344-44DD-B039-AF12B3C4D390}" destId="{E3C0EB5B-5C27-4C1B-BD4D-07A53D91F15D}" srcOrd="1" destOrd="0" presId="urn:microsoft.com/office/officeart/2018/5/layout/IconCircleLabelList"/>
    <dgm:cxn modelId="{052103A1-3C3B-4468-BC81-B216ABF4C48F}" type="presParOf" srcId="{6A2D93EE-5344-44DD-B039-AF12B3C4D390}" destId="{875D2130-9AA9-4BD9-BA2F-AEA06FED5016}" srcOrd="2" destOrd="0" presId="urn:microsoft.com/office/officeart/2018/5/layout/IconCircleLabelList"/>
    <dgm:cxn modelId="{25ACE58B-2DEC-4BBC-8C4C-8B4B5F553823}" type="presParOf" srcId="{6A2D93EE-5344-44DD-B039-AF12B3C4D390}" destId="{2A83E991-F7BA-4E06-950E-D24C7DAF65E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05739-A94A-4316-B64B-BD0C48DCD0F6}">
      <dsp:nvSpPr>
        <dsp:cNvPr id="0" name=""/>
        <dsp:cNvSpPr/>
      </dsp:nvSpPr>
      <dsp:spPr>
        <a:xfrm>
          <a:off x="707776" y="512392"/>
          <a:ext cx="1252520" cy="125252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49F07-EC86-445D-AA8A-135635BA82CA}">
      <dsp:nvSpPr>
        <dsp:cNvPr id="0" name=""/>
        <dsp:cNvSpPr/>
      </dsp:nvSpPr>
      <dsp:spPr>
        <a:xfrm>
          <a:off x="974707" y="779323"/>
          <a:ext cx="718659" cy="7186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6A644A-D201-4907-8D33-4D2F8691CC13}">
      <dsp:nvSpPr>
        <dsp:cNvPr id="0" name=""/>
        <dsp:cNvSpPr/>
      </dsp:nvSpPr>
      <dsp:spPr>
        <a:xfrm>
          <a:off x="307380" y="2155043"/>
          <a:ext cx="20533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Minnesota Green Community Standards</a:t>
          </a:r>
        </a:p>
      </dsp:txBody>
      <dsp:txXfrm>
        <a:off x="307380" y="2155043"/>
        <a:ext cx="2053312" cy="720000"/>
      </dsp:txXfrm>
    </dsp:sp>
    <dsp:sp modelId="{46BF0737-FA5E-4E10-8C44-B7065BEE2552}">
      <dsp:nvSpPr>
        <dsp:cNvPr id="0" name=""/>
        <dsp:cNvSpPr/>
      </dsp:nvSpPr>
      <dsp:spPr>
        <a:xfrm>
          <a:off x="3120418" y="512392"/>
          <a:ext cx="1252520" cy="125252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2EB06-8435-4EA9-85A2-222FB4974C8A}">
      <dsp:nvSpPr>
        <dsp:cNvPr id="0" name=""/>
        <dsp:cNvSpPr/>
      </dsp:nvSpPr>
      <dsp:spPr>
        <a:xfrm>
          <a:off x="3387349" y="779323"/>
          <a:ext cx="718659" cy="7186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CE094A-B8D0-4C4A-911D-E9A06AFB6AC7}">
      <dsp:nvSpPr>
        <dsp:cNvPr id="0" name=""/>
        <dsp:cNvSpPr/>
      </dsp:nvSpPr>
      <dsp:spPr>
        <a:xfrm>
          <a:off x="2720022" y="2155043"/>
          <a:ext cx="20533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Low Flow Water Fixtures</a:t>
          </a:r>
        </a:p>
      </dsp:txBody>
      <dsp:txXfrm>
        <a:off x="2720022" y="2155043"/>
        <a:ext cx="2053312" cy="720000"/>
      </dsp:txXfrm>
    </dsp:sp>
    <dsp:sp modelId="{3005120A-B89A-4207-A27D-EFBF6C405F7E}">
      <dsp:nvSpPr>
        <dsp:cNvPr id="0" name=""/>
        <dsp:cNvSpPr/>
      </dsp:nvSpPr>
      <dsp:spPr>
        <a:xfrm>
          <a:off x="5533060" y="512392"/>
          <a:ext cx="1252520" cy="125252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2C94B-2676-4690-815D-73003B85890E}">
      <dsp:nvSpPr>
        <dsp:cNvPr id="0" name=""/>
        <dsp:cNvSpPr/>
      </dsp:nvSpPr>
      <dsp:spPr>
        <a:xfrm>
          <a:off x="5799991" y="779323"/>
          <a:ext cx="718659" cy="7186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BA7DA4-22E1-4812-9064-45F7083FA8CD}">
      <dsp:nvSpPr>
        <dsp:cNvPr id="0" name=""/>
        <dsp:cNvSpPr/>
      </dsp:nvSpPr>
      <dsp:spPr>
        <a:xfrm>
          <a:off x="5132664" y="2155043"/>
          <a:ext cx="20533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Energy Star Appliances</a:t>
          </a:r>
        </a:p>
      </dsp:txBody>
      <dsp:txXfrm>
        <a:off x="5132664" y="2155043"/>
        <a:ext cx="2053312" cy="720000"/>
      </dsp:txXfrm>
    </dsp:sp>
    <dsp:sp modelId="{43152628-8C47-4466-B71E-BB51AC3BE7F9}">
      <dsp:nvSpPr>
        <dsp:cNvPr id="0" name=""/>
        <dsp:cNvSpPr/>
      </dsp:nvSpPr>
      <dsp:spPr>
        <a:xfrm>
          <a:off x="7945702" y="512392"/>
          <a:ext cx="1252520" cy="125252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C0EB5B-5C27-4C1B-BD4D-07A53D91F15D}">
      <dsp:nvSpPr>
        <dsp:cNvPr id="0" name=""/>
        <dsp:cNvSpPr/>
      </dsp:nvSpPr>
      <dsp:spPr>
        <a:xfrm>
          <a:off x="8212633" y="779323"/>
          <a:ext cx="718659" cy="7186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83E991-F7BA-4E06-950E-D24C7DAF65ED}">
      <dsp:nvSpPr>
        <dsp:cNvPr id="0" name=""/>
        <dsp:cNvSpPr/>
      </dsp:nvSpPr>
      <dsp:spPr>
        <a:xfrm>
          <a:off x="7545307" y="2155043"/>
          <a:ext cx="205331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a:t>High Efficency HVAC </a:t>
          </a:r>
        </a:p>
      </dsp:txBody>
      <dsp:txXfrm>
        <a:off x="7545307" y="2155043"/>
        <a:ext cx="2053312"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50" tIns="46576" rIns="93150" bIns="46576" rtlCol="0"/>
          <a:lstStyle>
            <a:lvl1pPr algn="r">
              <a:defRPr sz="1200"/>
            </a:lvl1pPr>
          </a:lstStyle>
          <a:p>
            <a:fld id="{FF24E186-BE32-4BD7-836F-46D0288C8C57}" type="datetimeFigureOut">
              <a:rPr lang="en-US" smtClean="0"/>
              <a:t>5/14/2019</a:t>
            </a:fld>
            <a:endParaRPr lang="en-US"/>
          </a:p>
        </p:txBody>
      </p:sp>
      <p:sp>
        <p:nvSpPr>
          <p:cNvPr id="4" name="Footer Placeholder 3"/>
          <p:cNvSpPr>
            <a:spLocks noGrp="1"/>
          </p:cNvSpPr>
          <p:nvPr>
            <p:ph type="ftr" sz="quarter" idx="2"/>
          </p:nvPr>
        </p:nvSpPr>
        <p:spPr>
          <a:xfrm>
            <a:off x="0" y="8829969"/>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lIns="93150" tIns="46576" rIns="93150" bIns="46576" rtlCol="0" anchor="b"/>
          <a:lstStyle>
            <a:lvl1pPr algn="r">
              <a:defRPr sz="1200"/>
            </a:lvl1pPr>
          </a:lstStyle>
          <a:p>
            <a:fld id="{058CB15E-5DE3-4146-AEBA-57A3A3A91D4A}" type="slidenum">
              <a:rPr lang="en-US" smtClean="0"/>
              <a:t>‹#›</a:t>
            </a:fld>
            <a:endParaRPr lang="en-US"/>
          </a:p>
        </p:txBody>
      </p:sp>
    </p:spTree>
    <p:extLst>
      <p:ext uri="{BB962C8B-B14F-4D97-AF65-F5344CB8AC3E}">
        <p14:creationId xmlns:p14="http://schemas.microsoft.com/office/powerpoint/2010/main" val="488910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0" tIns="46576" rIns="93150" bIns="46576" rtlCol="0"/>
          <a:lstStyle>
            <a:lvl1pPr algn="r">
              <a:defRPr sz="1200"/>
            </a:lvl1pPr>
          </a:lstStyle>
          <a:p>
            <a:fld id="{6A7B1157-4920-4CE0-9B0E-96F7F1ED5E34}" type="datetimeFigureOut">
              <a:rPr lang="en-US" smtClean="0"/>
              <a:t>5/14/2019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0" tIns="46576" rIns="93150"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0" tIns="46576" rIns="93150" bIns="46576" rtlCol="0" anchor="b"/>
          <a:lstStyle>
            <a:lvl1pPr algn="r">
              <a:defRPr sz="1200"/>
            </a:lvl1pPr>
          </a:lstStyle>
          <a:p>
            <a:fld id="{D83198AF-85C9-468E-B709-568332758B1A}" type="slidenum">
              <a:rPr lang="en-US" smtClean="0"/>
              <a:t>‹#›</a:t>
            </a:fld>
            <a:endParaRPr lang="en-US"/>
          </a:p>
        </p:txBody>
      </p:sp>
    </p:spTree>
    <p:extLst>
      <p:ext uri="{BB962C8B-B14F-4D97-AF65-F5344CB8AC3E}">
        <p14:creationId xmlns:p14="http://schemas.microsoft.com/office/powerpoint/2010/main" val="169758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change logo on bottom to make them each pretty neutral.</a:t>
            </a:r>
          </a:p>
        </p:txBody>
      </p:sp>
      <p:sp>
        <p:nvSpPr>
          <p:cNvPr id="4" name="Slide Number Placeholder 3"/>
          <p:cNvSpPr>
            <a:spLocks noGrp="1"/>
          </p:cNvSpPr>
          <p:nvPr>
            <p:ph type="sldNum" sz="quarter" idx="5"/>
          </p:nvPr>
        </p:nvSpPr>
        <p:spPr/>
        <p:txBody>
          <a:bodyPr/>
          <a:lstStyle/>
          <a:p>
            <a:fld id="{D83198AF-85C9-468E-B709-568332758B1A}" type="slidenum">
              <a:rPr lang="en-US" smtClean="0"/>
              <a:t>1</a:t>
            </a:fld>
            <a:endParaRPr lang="en-US"/>
          </a:p>
        </p:txBody>
      </p:sp>
    </p:spTree>
    <p:extLst>
      <p:ext uri="{BB962C8B-B14F-4D97-AF65-F5344CB8AC3E}">
        <p14:creationId xmlns:p14="http://schemas.microsoft.com/office/powerpoint/2010/main" val="374614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Alex about 600 unit mark</a:t>
            </a:r>
          </a:p>
          <a:p>
            <a:r>
              <a:rPr lang="en-US" dirty="0"/>
              <a:t>Core values….</a:t>
            </a:r>
          </a:p>
        </p:txBody>
      </p:sp>
      <p:sp>
        <p:nvSpPr>
          <p:cNvPr id="4" name="Slide Number Placeholder 3"/>
          <p:cNvSpPr>
            <a:spLocks noGrp="1"/>
          </p:cNvSpPr>
          <p:nvPr>
            <p:ph type="sldNum" sz="quarter" idx="5"/>
          </p:nvPr>
        </p:nvSpPr>
        <p:spPr/>
        <p:txBody>
          <a:bodyPr/>
          <a:lstStyle/>
          <a:p>
            <a:fld id="{D83198AF-85C9-468E-B709-568332758B1A}" type="slidenum">
              <a:rPr lang="en-US" smtClean="0"/>
              <a:t>2</a:t>
            </a:fld>
            <a:endParaRPr lang="en-US"/>
          </a:p>
        </p:txBody>
      </p:sp>
    </p:spTree>
    <p:extLst>
      <p:ext uri="{BB962C8B-B14F-4D97-AF65-F5344CB8AC3E}">
        <p14:creationId xmlns:p14="http://schemas.microsoft.com/office/powerpoint/2010/main" val="3271903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3198AF-85C9-468E-B709-568332758B1A}" type="slidenum">
              <a:rPr lang="en-US" smtClean="0"/>
              <a:t>4</a:t>
            </a:fld>
            <a:endParaRPr lang="en-US"/>
          </a:p>
        </p:txBody>
      </p:sp>
    </p:spTree>
    <p:extLst>
      <p:ext uri="{BB962C8B-B14F-4D97-AF65-F5344CB8AC3E}">
        <p14:creationId xmlns:p14="http://schemas.microsoft.com/office/powerpoint/2010/main" val="339391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change logo on bottom to make them each pretty neutral.</a:t>
            </a:r>
          </a:p>
        </p:txBody>
      </p:sp>
      <p:sp>
        <p:nvSpPr>
          <p:cNvPr id="4" name="Slide Number Placeholder 3"/>
          <p:cNvSpPr>
            <a:spLocks noGrp="1"/>
          </p:cNvSpPr>
          <p:nvPr>
            <p:ph type="sldNum" sz="quarter" idx="5"/>
          </p:nvPr>
        </p:nvSpPr>
        <p:spPr/>
        <p:txBody>
          <a:bodyPr/>
          <a:lstStyle/>
          <a:p>
            <a:fld id="{D83198AF-85C9-468E-B709-568332758B1A}" type="slidenum">
              <a:rPr lang="en-US" smtClean="0"/>
              <a:t>6</a:t>
            </a:fld>
            <a:endParaRPr lang="en-US"/>
          </a:p>
        </p:txBody>
      </p:sp>
    </p:spTree>
    <p:extLst>
      <p:ext uri="{BB962C8B-B14F-4D97-AF65-F5344CB8AC3E}">
        <p14:creationId xmlns:p14="http://schemas.microsoft.com/office/powerpoint/2010/main" val="226685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Alex about picture</a:t>
            </a:r>
          </a:p>
        </p:txBody>
      </p:sp>
      <p:sp>
        <p:nvSpPr>
          <p:cNvPr id="4" name="Slide Number Placeholder 3"/>
          <p:cNvSpPr>
            <a:spLocks noGrp="1"/>
          </p:cNvSpPr>
          <p:nvPr>
            <p:ph type="sldNum" sz="quarter" idx="5"/>
          </p:nvPr>
        </p:nvSpPr>
        <p:spPr/>
        <p:txBody>
          <a:bodyPr/>
          <a:lstStyle/>
          <a:p>
            <a:fld id="{D83198AF-85C9-468E-B709-568332758B1A}" type="slidenum">
              <a:rPr lang="en-US" smtClean="0"/>
              <a:t>9</a:t>
            </a:fld>
            <a:endParaRPr lang="en-US"/>
          </a:p>
        </p:txBody>
      </p:sp>
    </p:spTree>
    <p:extLst>
      <p:ext uri="{BB962C8B-B14F-4D97-AF65-F5344CB8AC3E}">
        <p14:creationId xmlns:p14="http://schemas.microsoft.com/office/powerpoint/2010/main" val="159724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DCAA50-7289-45F5-A097-455EB4DFEE27}" type="datetime1">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C4AEA-6418-4CD4-AE69-57DED05C6AC0}" type="slidenum">
              <a:rPr lang="en-US" smtClean="0"/>
              <a:t>‹#›</a:t>
            </a:fld>
            <a:endParaRPr lang="en-US"/>
          </a:p>
        </p:txBody>
      </p:sp>
    </p:spTree>
    <p:extLst>
      <p:ext uri="{BB962C8B-B14F-4D97-AF65-F5344CB8AC3E}">
        <p14:creationId xmlns:p14="http://schemas.microsoft.com/office/powerpoint/2010/main" val="365419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2F02D97-2C03-4B90-BBD0-C713A9F21BE9}" type="datetime1">
              <a:rPr lang="en-US" smtClean="0"/>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857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949A1F-F411-464A-9BAC-92AC3B1B0CF8}" type="datetime1">
              <a:rPr lang="en-US" smtClean="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7513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A9E94455-EB1D-47EF-BFF5-7B10FAA6F450}" type="datetime1">
              <a:rPr lang="en-US" smtClean="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572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83DAAC63-5E12-458F-A522-93A4FCD7F3FA}" type="datetime1">
              <a:rPr lang="en-US" smtClean="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9564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0520C6-3A6E-43BC-8A14-4145C9C0CC5F}" type="datetime1">
              <a:rPr lang="en-US" smtClean="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2198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0F9898-774F-4F0E-B86C-AC36DF64852C}" type="datetime1">
              <a:rPr lang="en-US" smtClean="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3837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735B89-896E-4D36-A494-8AD258CFC55E}" type="datetime1">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C4AEA-6418-4CD4-AE69-57DED05C6AC0}" type="slidenum">
              <a:rPr lang="en-US" smtClean="0"/>
              <a:t>‹#›</a:t>
            </a:fld>
            <a:endParaRPr lang="en-US"/>
          </a:p>
        </p:txBody>
      </p:sp>
    </p:spTree>
    <p:extLst>
      <p:ext uri="{BB962C8B-B14F-4D97-AF65-F5344CB8AC3E}">
        <p14:creationId xmlns:p14="http://schemas.microsoft.com/office/powerpoint/2010/main" val="607683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7E973C-6025-43FF-9E9B-C822C8C34D16}" type="datetime1">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C4AEA-6418-4CD4-AE69-57DED05C6AC0}" type="slidenum">
              <a:rPr lang="en-US" smtClean="0"/>
              <a:t>‹#›</a:t>
            </a:fld>
            <a:endParaRPr lang="en-US"/>
          </a:p>
        </p:txBody>
      </p:sp>
    </p:spTree>
    <p:extLst>
      <p:ext uri="{BB962C8B-B14F-4D97-AF65-F5344CB8AC3E}">
        <p14:creationId xmlns:p14="http://schemas.microsoft.com/office/powerpoint/2010/main" val="671202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92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94E2F6-4E8F-4EA6-BA13-BEC29CC1C19A}" type="datetime1">
              <a:rPr lang="en-US" smtClean="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786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0B93E2-1677-4C9E-AAD9-94078A2CD171}" type="datetime1">
              <a:rPr lang="en-US" smtClean="0"/>
              <a:t>5/14/2019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1C4AEA-6418-4CD4-AE69-57DED05C6AC0}" type="slidenum">
              <a:rPr lang="en-US" smtClean="0"/>
              <a:t>‹#›</a:t>
            </a:fld>
            <a:endParaRPr lang="en-US"/>
          </a:p>
        </p:txBody>
      </p:sp>
    </p:spTree>
    <p:extLst>
      <p:ext uri="{BB962C8B-B14F-4D97-AF65-F5344CB8AC3E}">
        <p14:creationId xmlns:p14="http://schemas.microsoft.com/office/powerpoint/2010/main" val="211179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CC10B0-3AC1-4321-BE3D-3C933BBD827E}" type="datetime1">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C4AEA-6418-4CD4-AE69-57DED05C6AC0}" type="slidenum">
              <a:rPr lang="en-US" smtClean="0"/>
              <a:t>‹#›</a:t>
            </a:fld>
            <a:endParaRPr lang="en-US"/>
          </a:p>
        </p:txBody>
      </p:sp>
    </p:spTree>
    <p:extLst>
      <p:ext uri="{BB962C8B-B14F-4D97-AF65-F5344CB8AC3E}">
        <p14:creationId xmlns:p14="http://schemas.microsoft.com/office/powerpoint/2010/main" val="161488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2590EC-2841-4516-B7C9-D37742F57BC5}" type="datetime1">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C4AEA-6418-4CD4-AE69-57DED05C6AC0}" type="slidenum">
              <a:rPr lang="en-US" smtClean="0"/>
              <a:t>‹#›</a:t>
            </a:fld>
            <a:endParaRPr lang="en-US"/>
          </a:p>
        </p:txBody>
      </p:sp>
    </p:spTree>
    <p:extLst>
      <p:ext uri="{BB962C8B-B14F-4D97-AF65-F5344CB8AC3E}">
        <p14:creationId xmlns:p14="http://schemas.microsoft.com/office/powerpoint/2010/main" val="211157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F4592C-E848-445A-ACE1-F37B2DE7E23A}" type="datetime1">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C4AEA-6418-4CD4-AE69-57DED05C6AC0}" type="slidenum">
              <a:rPr lang="en-US" smtClean="0"/>
              <a:t>‹#›</a:t>
            </a:fld>
            <a:endParaRPr lang="en-US"/>
          </a:p>
        </p:txBody>
      </p:sp>
    </p:spTree>
    <p:extLst>
      <p:ext uri="{BB962C8B-B14F-4D97-AF65-F5344CB8AC3E}">
        <p14:creationId xmlns:p14="http://schemas.microsoft.com/office/powerpoint/2010/main" val="258117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8E0DD-1E31-4FF2-A95B-08DADDC50341}" type="datetime1">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C4AEA-6418-4CD4-AE69-57DED05C6AC0}" type="slidenum">
              <a:rPr lang="en-US" smtClean="0"/>
              <a:t>‹#›</a:t>
            </a:fld>
            <a:endParaRPr lang="en-US"/>
          </a:p>
        </p:txBody>
      </p:sp>
    </p:spTree>
    <p:extLst>
      <p:ext uri="{BB962C8B-B14F-4D97-AF65-F5344CB8AC3E}">
        <p14:creationId xmlns:p14="http://schemas.microsoft.com/office/powerpoint/2010/main" val="1654866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DDC3D4-2876-4F16-81B4-06EF6B8732E5}" type="datetime1">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C4AEA-6418-4CD4-AE69-57DED05C6AC0}" type="slidenum">
              <a:rPr lang="en-US" smtClean="0"/>
              <a:t>‹#›</a:t>
            </a:fld>
            <a:endParaRPr lang="en-US"/>
          </a:p>
        </p:txBody>
      </p:sp>
    </p:spTree>
    <p:extLst>
      <p:ext uri="{BB962C8B-B14F-4D97-AF65-F5344CB8AC3E}">
        <p14:creationId xmlns:p14="http://schemas.microsoft.com/office/powerpoint/2010/main" val="282021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1F88F3E7-0480-46EA-A043-564C2210B52A}" type="datetime1">
              <a:rPr lang="en-US" smtClean="0"/>
              <a:t>5/14/2019</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FF1C4AEA-6418-4CD4-AE69-57DED05C6AC0}" type="slidenum">
              <a:rPr lang="en-US" smtClean="0"/>
              <a:t>‹#›</a:t>
            </a:fld>
            <a:endParaRPr lang="en-US"/>
          </a:p>
        </p:txBody>
      </p:sp>
    </p:spTree>
    <p:extLst>
      <p:ext uri="{BB962C8B-B14F-4D97-AF65-F5344CB8AC3E}">
        <p14:creationId xmlns:p14="http://schemas.microsoft.com/office/powerpoint/2010/main" val="157298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tint val="95000"/>
              <a:satMod val="17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F8F8A84-3F5A-4492-B67F-9EF4853E17BE}" type="datetime1">
              <a:rPr lang="en-US" smtClean="0"/>
              <a:t>5/14/2019</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
        <p:nvSpPr>
          <p:cNvPr id="7" name="Rectangle 6">
            <a:extLst>
              <a:ext uri="{FF2B5EF4-FFF2-40B4-BE49-F238E27FC236}">
                <a16:creationId xmlns:a16="http://schemas.microsoft.com/office/drawing/2014/main" id="{27550BFD-08F3-4378-B862-8ECF682378D8}"/>
              </a:ext>
            </a:extLst>
          </p:cNvPr>
          <p:cNvSpPr/>
          <p:nvPr userDrawn="1"/>
        </p:nvSpPr>
        <p:spPr>
          <a:xfrm>
            <a:off x="2346962" y="6172200"/>
            <a:ext cx="9692638" cy="548640"/>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667" tIns="45833" rIns="91667" bIns="45833" numCol="1" spcCol="0" rtlCol="0" fromWordArt="0" anchor="ctr" anchorCtr="0" forceAA="0" compatLnSpc="1">
            <a:prstTxWarp prst="textNoShape">
              <a:avLst/>
            </a:prstTxWarp>
            <a:noAutofit/>
          </a:bodyPr>
          <a:lstStyle/>
          <a:p>
            <a:pPr lvl="1" algn="l"/>
            <a:r>
              <a:rPr lang="en-US" sz="1800" u="sng" dirty="0"/>
              <a:t>114 Senior Apartments</a:t>
            </a:r>
          </a:p>
          <a:p>
            <a:pPr lvl="1" algn="l"/>
            <a:r>
              <a:rPr lang="en-US" sz="1200" dirty="0"/>
              <a:t>Lauderdale, Minnesota</a:t>
            </a:r>
          </a:p>
        </p:txBody>
      </p:sp>
      <p:pic>
        <p:nvPicPr>
          <p:cNvPr id="8" name="Picture 7" descr="A picture containing mollusk&#10;&#10;Description generated with very high confidence">
            <a:extLst>
              <a:ext uri="{FF2B5EF4-FFF2-40B4-BE49-F238E27FC236}">
                <a16:creationId xmlns:a16="http://schemas.microsoft.com/office/drawing/2014/main" id="{440F3FE3-5E79-41BD-ABEB-5461AA1C0F1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52400" y="6172200"/>
            <a:ext cx="2194562" cy="548640"/>
          </a:xfrm>
          <a:prstGeom prst="rect">
            <a:avLst/>
          </a:prstGeom>
        </p:spPr>
      </p:pic>
      <p:pic>
        <p:nvPicPr>
          <p:cNvPr id="9" name="Picture 2" descr="O:\Logos\Real Estate Equities\real-estate-equities-logo.jpg">
            <a:extLst>
              <a:ext uri="{FF2B5EF4-FFF2-40B4-BE49-F238E27FC236}">
                <a16:creationId xmlns:a16="http://schemas.microsoft.com/office/drawing/2014/main" id="{BEEB4F00-4672-4EB9-9D17-6B6DA3159E7B}"/>
              </a:ext>
            </a:extLst>
          </p:cNvPr>
          <p:cNvPicPr>
            <a:picLocks noChangeAspect="1" noChangeArrowheads="1"/>
          </p:cNvPicPr>
          <p:nvPr userDrawn="1"/>
        </p:nvPicPr>
        <p:blipFill rotWithShape="1">
          <a:blip r:embed="rId21" cstate="print">
            <a:extLst>
              <a:ext uri="{28A0092B-C50C-407E-A947-70E740481C1C}">
                <a14:useLocalDpi xmlns:a14="http://schemas.microsoft.com/office/drawing/2010/main" val="0"/>
              </a:ext>
            </a:extLst>
          </a:blip>
          <a:srcRect t="53603"/>
          <a:stretch/>
        </p:blipFill>
        <p:spPr bwMode="auto">
          <a:xfrm>
            <a:off x="9103659" y="6172200"/>
            <a:ext cx="2935941"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O:\Logos\Real Estate Equities\real-estate-equities-logo.jpg">
            <a:extLst>
              <a:ext uri="{FF2B5EF4-FFF2-40B4-BE49-F238E27FC236}">
                <a16:creationId xmlns:a16="http://schemas.microsoft.com/office/drawing/2014/main" id="{9D8D9169-49F0-4932-B032-F0E611ED92F0}"/>
              </a:ext>
            </a:extLst>
          </p:cNvPr>
          <p:cNvPicPr>
            <a:picLocks noChangeAspect="1" noChangeArrowheads="1"/>
          </p:cNvPicPr>
          <p:nvPr userDrawn="1"/>
        </p:nvPicPr>
        <p:blipFill rotWithShape="1">
          <a:blip r:embed="rId21" cstate="print">
            <a:extLst>
              <a:ext uri="{28A0092B-C50C-407E-A947-70E740481C1C}">
                <a14:useLocalDpi xmlns:a14="http://schemas.microsoft.com/office/drawing/2010/main" val="0"/>
              </a:ext>
            </a:extLst>
          </a:blip>
          <a:srcRect l="40725" t="9481" r="41539" b="44122"/>
          <a:stretch/>
        </p:blipFill>
        <p:spPr bwMode="auto">
          <a:xfrm>
            <a:off x="8582959" y="6172200"/>
            <a:ext cx="520700" cy="54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297018"/>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Lst>
  <p:hf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05548E-B49F-442E-99EB-FD53C8076B58}"/>
              </a:ext>
            </a:extLst>
          </p:cNvPr>
          <p:cNvSpPr txBox="1"/>
          <p:nvPr/>
        </p:nvSpPr>
        <p:spPr>
          <a:xfrm>
            <a:off x="1649412" y="4978401"/>
            <a:ext cx="8676222" cy="127370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An Important Housing Resource for the City of Lauderdale</a:t>
            </a:r>
          </a:p>
          <a:p>
            <a:pPr algn="ctr">
              <a:lnSpc>
                <a:spcPct val="90000"/>
              </a:lnSpc>
              <a:spcBef>
                <a:spcPct val="0"/>
              </a:spcBef>
              <a:spcAft>
                <a:spcPts val="600"/>
              </a:spcAft>
            </a:pPr>
            <a:endParaRPr lang="en-US" sz="30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pic>
        <p:nvPicPr>
          <p:cNvPr id="2" name="Picture 1" descr="A view of a house&#10;&#10;Description automatically generated">
            <a:extLst>
              <a:ext uri="{FF2B5EF4-FFF2-40B4-BE49-F238E27FC236}">
                <a16:creationId xmlns:a16="http://schemas.microsoft.com/office/drawing/2014/main" id="{FD5CD4C9-EF6C-45B3-8BB3-098E6349EF2A}"/>
              </a:ext>
            </a:extLst>
          </p:cNvPr>
          <p:cNvPicPr>
            <a:picLocks noChangeAspect="1"/>
          </p:cNvPicPr>
          <p:nvPr/>
        </p:nvPicPr>
        <p:blipFill rotWithShape="1">
          <a:blip r:embed="rId4"/>
          <a:srcRect t="14068" b="5348"/>
          <a:stretch/>
        </p:blipFill>
        <p:spPr>
          <a:xfrm>
            <a:off x="20" y="10"/>
            <a:ext cx="12191980" cy="4525808"/>
          </a:xfrm>
          <a:prstGeom prst="rect">
            <a:avLst/>
          </a:prstGeom>
        </p:spPr>
      </p:pic>
    </p:spTree>
    <p:extLst>
      <p:ext uri="{BB962C8B-B14F-4D97-AF65-F5344CB8AC3E}">
        <p14:creationId xmlns:p14="http://schemas.microsoft.com/office/powerpoint/2010/main" val="369549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5737C2-DD7A-4661-9B85-FF38E924918C}"/>
              </a:ext>
            </a:extLst>
          </p:cNvPr>
          <p:cNvSpPr txBox="1"/>
          <p:nvPr/>
        </p:nvSpPr>
        <p:spPr>
          <a:xfrm>
            <a:off x="4260342" y="554736"/>
            <a:ext cx="3671316" cy="769441"/>
          </a:xfrm>
          <a:prstGeom prst="rect">
            <a:avLst/>
          </a:prstGeom>
          <a:noFill/>
        </p:spPr>
        <p:txBody>
          <a:bodyPr wrap="square" rtlCol="0">
            <a:spAutoFit/>
          </a:bodyPr>
          <a:lstStyle/>
          <a:p>
            <a:r>
              <a:rPr lang="en-US" sz="4400" b="1" dirty="0">
                <a:solidFill>
                  <a:schemeClr val="tx1">
                    <a:lumMod val="65000"/>
                    <a:lumOff val="35000"/>
                  </a:schemeClr>
                </a:solidFill>
                <a:latin typeface="Futura Md BT" panose="020B0802020204020204" pitchFamily="34" charset="0"/>
              </a:rPr>
              <a:t>Questions?</a:t>
            </a:r>
            <a:endParaRPr lang="en-US" sz="4400" dirty="0">
              <a:solidFill>
                <a:schemeClr val="tx1">
                  <a:lumMod val="65000"/>
                  <a:lumOff val="35000"/>
                </a:schemeClr>
              </a:solidFill>
              <a:latin typeface="Futura Lt BT" panose="020B0402020204020303"/>
            </a:endParaRPr>
          </a:p>
        </p:txBody>
      </p:sp>
    </p:spTree>
    <p:extLst>
      <p:ext uri="{BB962C8B-B14F-4D97-AF65-F5344CB8AC3E}">
        <p14:creationId xmlns:p14="http://schemas.microsoft.com/office/powerpoint/2010/main" val="401398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3146" y="533400"/>
            <a:ext cx="9997836" cy="1077218"/>
          </a:xfrm>
          <a:prstGeom prst="rect">
            <a:avLst/>
          </a:prstGeom>
          <a:noFill/>
        </p:spPr>
        <p:txBody>
          <a:bodyPr wrap="square" rtlCol="0">
            <a:spAutoFit/>
          </a:bodyPr>
          <a:lstStyle/>
          <a:p>
            <a:r>
              <a:rPr lang="en-US" sz="3200" b="1" dirty="0">
                <a:latin typeface="Futura Lt BT" panose="020B0402020204020303"/>
              </a:rPr>
              <a:t>Real</a:t>
            </a:r>
            <a:r>
              <a:rPr lang="en-US" sz="3200" b="1" dirty="0">
                <a:latin typeface="Futura Md BT" panose="020B0802020204020204" pitchFamily="34" charset="0"/>
              </a:rPr>
              <a:t> </a:t>
            </a:r>
            <a:r>
              <a:rPr lang="en-US" sz="3200" b="1" dirty="0">
                <a:latin typeface="Futura Lt BT" panose="020B0402020204020303" pitchFamily="34" charset="0"/>
              </a:rPr>
              <a:t>Estate Equities </a:t>
            </a:r>
          </a:p>
          <a:p>
            <a:r>
              <a:rPr lang="en-US" sz="3200" dirty="0">
                <a:latin typeface="Futura Lt BT" panose="020B0402020204020303" pitchFamily="34" charset="0"/>
              </a:rPr>
              <a:t>Experienced and Committed Owners since 1972</a:t>
            </a:r>
          </a:p>
        </p:txBody>
      </p:sp>
      <p:sp>
        <p:nvSpPr>
          <p:cNvPr id="7" name="TextBox 6"/>
          <p:cNvSpPr txBox="1"/>
          <p:nvPr/>
        </p:nvSpPr>
        <p:spPr>
          <a:xfrm>
            <a:off x="513146" y="1989265"/>
            <a:ext cx="11098846" cy="3754874"/>
          </a:xfrm>
          <a:prstGeom prst="rect">
            <a:avLst/>
          </a:prstGeom>
          <a:noFill/>
        </p:spPr>
        <p:txBody>
          <a:bodyPr wrap="square" rtlCol="0">
            <a:spAutoFit/>
          </a:bodyPr>
          <a:lstStyle/>
          <a:p>
            <a:pPr marL="285750" indent="-285750">
              <a:buFont typeface="Arial" panose="020B0604020202020204" pitchFamily="34" charset="0"/>
              <a:buChar char="•"/>
            </a:pPr>
            <a:r>
              <a:rPr lang="en-US" sz="1700" dirty="0">
                <a:solidFill>
                  <a:schemeClr val="tx1">
                    <a:lumMod val="65000"/>
                    <a:lumOff val="35000"/>
                  </a:schemeClr>
                </a:solidFill>
                <a:latin typeface="Futura Md BT" panose="020B0802020204020204" pitchFamily="34" charset="0"/>
              </a:rPr>
              <a:t>Real Estate Equities is a residential property management and ownership company based in St. Paul currently operating mainly in Minnesota, Indiana, and Wisconsin.</a:t>
            </a:r>
          </a:p>
          <a:p>
            <a:pPr indent="-458343">
              <a:buFont typeface="Arial" panose="020B0604020202020204" pitchFamily="34" charset="0"/>
              <a:buChar char="•"/>
            </a:pPr>
            <a:endParaRPr lang="en-US" sz="1700" dirty="0">
              <a:solidFill>
                <a:schemeClr val="tx1">
                  <a:lumMod val="65000"/>
                  <a:lumOff val="35000"/>
                </a:schemeClr>
              </a:solidFill>
              <a:latin typeface="Futura Md BT" panose="020B0802020204020204" pitchFamily="34" charset="0"/>
            </a:endParaRPr>
          </a:p>
          <a:p>
            <a:pPr marL="285750" indent="-285750">
              <a:buFont typeface="Arial" panose="020B0604020202020204" pitchFamily="34" charset="0"/>
              <a:buChar char="•"/>
            </a:pPr>
            <a:r>
              <a:rPr lang="en-US" sz="1700" dirty="0">
                <a:solidFill>
                  <a:schemeClr val="tx1">
                    <a:lumMod val="65000"/>
                    <a:lumOff val="35000"/>
                  </a:schemeClr>
                </a:solidFill>
                <a:latin typeface="Futura Md BT" panose="020B0802020204020204" pitchFamily="34" charset="0"/>
              </a:rPr>
              <a:t>Real Estate Equities is a premier property management company that believes in providing housing that builds communities and enhances the lives of others all while instilling our values of Ownership, the Right Attitude, Knowledge, and Integrity. </a:t>
            </a:r>
          </a:p>
          <a:p>
            <a:pPr indent="-458343">
              <a:buFont typeface="Arial" panose="020B0604020202020204" pitchFamily="34" charset="0"/>
              <a:buChar char="•"/>
            </a:pPr>
            <a:endParaRPr lang="en-US" sz="1700" dirty="0">
              <a:solidFill>
                <a:schemeClr val="tx1">
                  <a:lumMod val="65000"/>
                  <a:lumOff val="35000"/>
                </a:schemeClr>
              </a:solidFill>
              <a:latin typeface="Futura Md BT" panose="020B0802020204020204" pitchFamily="34" charset="0"/>
            </a:endParaRPr>
          </a:p>
          <a:p>
            <a:pPr marL="285750" indent="-285750">
              <a:buFont typeface="Arial" panose="020B0604020202020204" pitchFamily="34" charset="0"/>
              <a:buChar char="•"/>
            </a:pPr>
            <a:r>
              <a:rPr lang="en-US" sz="1700" dirty="0">
                <a:solidFill>
                  <a:schemeClr val="tx1">
                    <a:lumMod val="65000"/>
                    <a:lumOff val="35000"/>
                  </a:schemeClr>
                </a:solidFill>
                <a:latin typeface="Futura Md BT" panose="020B0802020204020204" pitchFamily="34" charset="0"/>
              </a:rPr>
              <a:t>Real Estate Equities has developed and managed more than 70 projects in excess of 11,000 housing units with projects spanning from Minnesota, Wisconsin, Ohio, Missouri, South Dakota as well as Indiana. </a:t>
            </a:r>
          </a:p>
          <a:p>
            <a:pPr marL="742950" lvl="1" indent="-285750">
              <a:buFont typeface="Arial" panose="020B0604020202020204" pitchFamily="34" charset="0"/>
              <a:buChar char="•"/>
            </a:pPr>
            <a:r>
              <a:rPr lang="en-US" sz="1700" dirty="0">
                <a:solidFill>
                  <a:schemeClr val="tx1">
                    <a:lumMod val="65000"/>
                    <a:lumOff val="35000"/>
                  </a:schemeClr>
                </a:solidFill>
                <a:latin typeface="Futura Md BT" panose="020B0802020204020204" pitchFamily="34" charset="0"/>
              </a:rPr>
              <a:t>1,200 units currently under development today</a:t>
            </a:r>
            <a:endParaRPr lang="en-US" sz="1700" dirty="0">
              <a:solidFill>
                <a:srgbClr val="FF0000"/>
              </a:solidFill>
              <a:latin typeface="Futura Md BT" panose="020B0802020204020204" pitchFamily="34" charset="0"/>
            </a:endParaRPr>
          </a:p>
          <a:p>
            <a:endParaRPr lang="en-US" sz="1700" dirty="0">
              <a:solidFill>
                <a:schemeClr val="tx1">
                  <a:lumMod val="65000"/>
                  <a:lumOff val="35000"/>
                </a:schemeClr>
              </a:solidFill>
              <a:latin typeface="Futura Md BT" panose="020B0802020204020204" pitchFamily="34" charset="0"/>
            </a:endParaRPr>
          </a:p>
          <a:p>
            <a:pPr marL="285750" indent="-285750">
              <a:buFont typeface="Arial" panose="020B0604020202020204" pitchFamily="34" charset="0"/>
              <a:buChar char="•"/>
            </a:pPr>
            <a:r>
              <a:rPr lang="en-US" sz="1700" dirty="0">
                <a:solidFill>
                  <a:schemeClr val="tx1">
                    <a:lumMod val="65000"/>
                    <a:lumOff val="35000"/>
                  </a:schemeClr>
                </a:solidFill>
                <a:latin typeface="Futura Md BT" panose="020B0802020204020204" pitchFamily="34" charset="0"/>
              </a:rPr>
              <a:t>Real Estate Equities will develop and operate all aspects of the property and will remain as owners for 20+ years. </a:t>
            </a:r>
          </a:p>
        </p:txBody>
      </p:sp>
    </p:spTree>
    <p:extLst>
      <p:ext uri="{BB962C8B-B14F-4D97-AF65-F5344CB8AC3E}">
        <p14:creationId xmlns:p14="http://schemas.microsoft.com/office/powerpoint/2010/main" val="2959993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B81CD0-0EDA-40EC-A9C0-6666127B2E16}"/>
              </a:ext>
            </a:extLst>
          </p:cNvPr>
          <p:cNvSpPr txBox="1"/>
          <p:nvPr/>
        </p:nvSpPr>
        <p:spPr>
          <a:xfrm>
            <a:off x="643192" y="609600"/>
            <a:ext cx="3643674" cy="1905000"/>
          </a:xfrm>
          <a:prstGeom prst="rect">
            <a:avLst/>
          </a:prstGeom>
        </p:spPr>
        <p:txBody>
          <a:bodyPr vert="horz" lIns="91440" tIns="45720" rIns="91440" bIns="45720" rtlCol="0" anchor="ctr">
            <a:normAutofit/>
          </a:bodyPr>
          <a:lstStyle/>
          <a:p>
            <a:pPr algn="ctr">
              <a:spcBef>
                <a:spcPct val="0"/>
              </a:spcBef>
              <a:spcAft>
                <a:spcPts val="600"/>
              </a:spcAft>
            </a:pPr>
            <a:r>
              <a:rPr lang="en-US" sz="2800" b="1"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rPr>
              <a:t>114 Affordable Senior Apartments</a:t>
            </a:r>
          </a:p>
        </p:txBody>
      </p:sp>
      <p:sp>
        <p:nvSpPr>
          <p:cNvPr id="7" name="TextBox 6">
            <a:extLst>
              <a:ext uri="{FF2B5EF4-FFF2-40B4-BE49-F238E27FC236}">
                <a16:creationId xmlns:a16="http://schemas.microsoft.com/office/drawing/2014/main" id="{DB0E8EAD-3964-4175-BF4E-3FF9162DB75C}"/>
              </a:ext>
            </a:extLst>
          </p:cNvPr>
          <p:cNvSpPr txBox="1"/>
          <p:nvPr/>
        </p:nvSpPr>
        <p:spPr>
          <a:xfrm>
            <a:off x="643192" y="2666999"/>
            <a:ext cx="3643674" cy="3216276"/>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tx1"/>
              </a:buClr>
              <a:buSzPct val="100000"/>
              <a:buFont typeface="Arial"/>
              <a:buChar char="•"/>
            </a:pPr>
            <a:r>
              <a:rPr lang="en-US" sz="15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New Landscaping and connections to surrounding community.</a:t>
            </a:r>
          </a:p>
          <a:p>
            <a:pPr lvl="1">
              <a:lnSpc>
                <a:spcPct val="90000"/>
              </a:lnSpc>
              <a:spcBef>
                <a:spcPct val="20000"/>
              </a:spcBef>
              <a:spcAft>
                <a:spcPts val="600"/>
              </a:spcAft>
              <a:buClr>
                <a:schemeClr val="tx1"/>
              </a:buClr>
              <a:buSzPct val="100000"/>
              <a:buFont typeface="Arial"/>
              <a:buChar char="•"/>
            </a:pPr>
            <a:endParaRPr lang="en-US" sz="15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sz="15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Unit Mix:</a:t>
            </a:r>
          </a:p>
          <a:p>
            <a:pPr marL="914400" lvl="1" indent="-457200">
              <a:lnSpc>
                <a:spcPct val="90000"/>
              </a:lnSpc>
              <a:spcBef>
                <a:spcPct val="20000"/>
              </a:spcBef>
              <a:spcAft>
                <a:spcPts val="600"/>
              </a:spcAft>
              <a:buClr>
                <a:schemeClr val="tx1"/>
              </a:buClr>
              <a:buSzPct val="100000"/>
              <a:buFont typeface="Arial"/>
              <a:buChar char="•"/>
            </a:pPr>
            <a:r>
              <a:rPr lang="en-US" sz="15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One-bed/One Bath = 89</a:t>
            </a:r>
          </a:p>
          <a:p>
            <a:pPr marL="914400" lvl="1" indent="-457200">
              <a:lnSpc>
                <a:spcPct val="90000"/>
              </a:lnSpc>
              <a:spcBef>
                <a:spcPct val="20000"/>
              </a:spcBef>
              <a:spcAft>
                <a:spcPts val="600"/>
              </a:spcAft>
              <a:buClr>
                <a:schemeClr val="tx1"/>
              </a:buClr>
              <a:buSzPct val="100000"/>
              <a:buFont typeface="Arial"/>
              <a:buChar char="•"/>
            </a:pPr>
            <a:r>
              <a:rPr lang="en-US" sz="15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Two-bed/Two Bath = 25</a:t>
            </a:r>
          </a:p>
          <a:p>
            <a:pPr>
              <a:lnSpc>
                <a:spcPct val="90000"/>
              </a:lnSpc>
              <a:spcBef>
                <a:spcPct val="20000"/>
              </a:spcBef>
              <a:spcAft>
                <a:spcPts val="600"/>
              </a:spcAft>
              <a:buClr>
                <a:schemeClr val="tx1"/>
              </a:buClr>
              <a:buSzPct val="100000"/>
            </a:pPr>
            <a:endParaRPr lang="en-US" sz="15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r>
              <a:rPr lang="en-US" sz="15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Parking – Auto </a:t>
            </a:r>
            <a:r>
              <a:rPr lang="en-US" sz="1500" b="1"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(1.07 </a:t>
            </a:r>
            <a:r>
              <a:rPr lang="en-US" sz="15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ratio)</a:t>
            </a:r>
          </a:p>
          <a:p>
            <a:pPr marL="914400" lvl="1" indent="-457200">
              <a:lnSpc>
                <a:spcPct val="90000"/>
              </a:lnSpc>
              <a:spcBef>
                <a:spcPct val="20000"/>
              </a:spcBef>
              <a:spcAft>
                <a:spcPts val="600"/>
              </a:spcAft>
              <a:buClr>
                <a:schemeClr val="tx1"/>
              </a:buClr>
              <a:buSzPct val="100000"/>
              <a:buFont typeface="Arial"/>
              <a:buChar char="•"/>
            </a:pPr>
            <a:r>
              <a:rPr lang="en-US" sz="15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122 Total Stalls </a:t>
            </a:r>
          </a:p>
          <a:p>
            <a:pPr marL="914400" lvl="1" indent="-457200">
              <a:lnSpc>
                <a:spcPct val="90000"/>
              </a:lnSpc>
              <a:spcBef>
                <a:spcPct val="20000"/>
              </a:spcBef>
              <a:spcAft>
                <a:spcPts val="600"/>
              </a:spcAft>
              <a:buClr>
                <a:schemeClr val="tx1"/>
              </a:buClr>
              <a:buSzPct val="100000"/>
              <a:buFont typeface="Arial"/>
              <a:buChar char="•"/>
            </a:pPr>
            <a:r>
              <a:rPr lang="en-US" sz="15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rPr>
              <a:t> (98 u/g &amp; 24 surface)</a:t>
            </a:r>
          </a:p>
          <a:p>
            <a:pPr marL="458343" indent="-458343">
              <a:lnSpc>
                <a:spcPct val="90000"/>
              </a:lnSpc>
              <a:spcBef>
                <a:spcPct val="20000"/>
              </a:spcBef>
              <a:spcAft>
                <a:spcPts val="600"/>
              </a:spcAft>
              <a:buClr>
                <a:schemeClr val="tx1"/>
              </a:buClr>
              <a:buSzPct val="100000"/>
              <a:buFont typeface="Arial"/>
              <a:buChar char="•"/>
            </a:pPr>
            <a:endParaRPr lang="en-US" sz="15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endParaRPr lang="en-US" sz="15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a:p>
            <a:pPr>
              <a:lnSpc>
                <a:spcPct val="90000"/>
              </a:lnSpc>
              <a:spcBef>
                <a:spcPct val="20000"/>
              </a:spcBef>
              <a:spcAft>
                <a:spcPts val="600"/>
              </a:spcAft>
              <a:buClr>
                <a:schemeClr val="tx1"/>
              </a:buClr>
              <a:buSzPct val="100000"/>
              <a:buFont typeface="Arial"/>
              <a:buChar char="•"/>
            </a:pPr>
            <a:endParaRPr lang="en-US" sz="1500" b="1" cap="small"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endParaRPr>
          </a:p>
        </p:txBody>
      </p:sp>
      <p:pic>
        <p:nvPicPr>
          <p:cNvPr id="3" name="Picture 2">
            <a:extLst>
              <a:ext uri="{FF2B5EF4-FFF2-40B4-BE49-F238E27FC236}">
                <a16:creationId xmlns:a16="http://schemas.microsoft.com/office/drawing/2014/main" id="{7D3DE699-0369-4FF3-AFDA-3C74F329198E}"/>
              </a:ext>
            </a:extLst>
          </p:cNvPr>
          <p:cNvPicPr>
            <a:picLocks noChangeAspect="1"/>
          </p:cNvPicPr>
          <p:nvPr/>
        </p:nvPicPr>
        <p:blipFill>
          <a:blip r:embed="rId3"/>
          <a:stretch>
            <a:fillRect/>
          </a:stretch>
        </p:blipFill>
        <p:spPr>
          <a:xfrm>
            <a:off x="5391240" y="645106"/>
            <a:ext cx="5396140"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714521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DC61BF-216A-477C-812C-35D3433D84BE}"/>
              </a:ext>
            </a:extLst>
          </p:cNvPr>
          <p:cNvSpPr txBox="1"/>
          <p:nvPr/>
        </p:nvSpPr>
        <p:spPr>
          <a:xfrm>
            <a:off x="1751012" y="4363271"/>
            <a:ext cx="8676222" cy="1066801"/>
          </a:xfrm>
          <a:prstGeom prst="rect">
            <a:avLst/>
          </a:prstGeom>
        </p:spPr>
        <p:txBody>
          <a:bodyPr vert="horz" lIns="91440" tIns="45720" rIns="91440" bIns="45720" rtlCol="0" anchor="b">
            <a:normAutofit/>
          </a:bodyPr>
          <a:lstStyle/>
          <a:p>
            <a:pPr algn="ctr">
              <a:spcBef>
                <a:spcPct val="0"/>
              </a:spcBef>
              <a:spcAft>
                <a:spcPts val="600"/>
              </a:spcAft>
            </a:pPr>
            <a:r>
              <a:rPr lang="en-US" sz="4800" b="1"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Perspective: Parking Lot</a:t>
            </a:r>
            <a:endParaRPr lang="en-US" sz="48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pic>
        <p:nvPicPr>
          <p:cNvPr id="2" name="Picture 1">
            <a:extLst>
              <a:ext uri="{FF2B5EF4-FFF2-40B4-BE49-F238E27FC236}">
                <a16:creationId xmlns:a16="http://schemas.microsoft.com/office/drawing/2014/main" id="{F0200717-AE4F-4ADF-AE58-6FA9C62D4EF1}"/>
              </a:ext>
            </a:extLst>
          </p:cNvPr>
          <p:cNvPicPr>
            <a:picLocks noChangeAspect="1"/>
          </p:cNvPicPr>
          <p:nvPr/>
        </p:nvPicPr>
        <p:blipFill rotWithShape="1">
          <a:blip r:embed="rId4"/>
          <a:srcRect t="11277" b="8138"/>
          <a:stretch/>
        </p:blipFill>
        <p:spPr>
          <a:xfrm>
            <a:off x="20" y="10"/>
            <a:ext cx="12191980" cy="4273816"/>
          </a:xfrm>
          <a:prstGeom prst="rect">
            <a:avLst/>
          </a:prstGeom>
        </p:spPr>
      </p:pic>
    </p:spTree>
    <p:extLst>
      <p:ext uri="{BB962C8B-B14F-4D97-AF65-F5344CB8AC3E}">
        <p14:creationId xmlns:p14="http://schemas.microsoft.com/office/powerpoint/2010/main" val="131525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F8982E-02F0-4D24-85CB-98DEBCC32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844E31-D087-41FB-A558-2E1FB5F4B374}"/>
              </a:ext>
            </a:extLst>
          </p:cNvPr>
          <p:cNvSpPr>
            <a:spLocks noGrp="1"/>
          </p:cNvSpPr>
          <p:nvPr>
            <p:ph type="title"/>
          </p:nvPr>
        </p:nvSpPr>
        <p:spPr>
          <a:xfrm>
            <a:off x="643192" y="609600"/>
            <a:ext cx="3643674" cy="1905000"/>
          </a:xfrm>
        </p:spPr>
        <p:txBody>
          <a:bodyPr>
            <a:normAutofit/>
          </a:bodyPr>
          <a:lstStyle/>
          <a:p>
            <a:pPr algn="ctr"/>
            <a:r>
              <a:rPr lang="en-US" sz="2800">
                <a:gradFill flip="none" rotWithShape="1">
                  <a:gsLst>
                    <a:gs pos="0">
                      <a:sysClr val="window" lastClr="FFFFFF"/>
                    </a:gs>
                    <a:gs pos="100000">
                      <a:sysClr val="window" lastClr="FFFFFF">
                        <a:lumMod val="65000"/>
                      </a:sysClr>
                    </a:gs>
                  </a:gsLst>
                  <a:lin ang="5580000" scaled="0"/>
                  <a:tileRect/>
                </a:gradFill>
              </a:rPr>
              <a:t>Projected Rents</a:t>
            </a:r>
          </a:p>
        </p:txBody>
      </p:sp>
      <p:sp>
        <p:nvSpPr>
          <p:cNvPr id="3" name="Content Placeholder 2">
            <a:extLst>
              <a:ext uri="{FF2B5EF4-FFF2-40B4-BE49-F238E27FC236}">
                <a16:creationId xmlns:a16="http://schemas.microsoft.com/office/drawing/2014/main" id="{BE9D83E0-2CD5-47C6-A2F1-D29D0D26E009}"/>
              </a:ext>
            </a:extLst>
          </p:cNvPr>
          <p:cNvSpPr>
            <a:spLocks noGrp="1"/>
          </p:cNvSpPr>
          <p:nvPr>
            <p:ph idx="1"/>
          </p:nvPr>
        </p:nvSpPr>
        <p:spPr>
          <a:xfrm>
            <a:off x="643192" y="2666999"/>
            <a:ext cx="3643674" cy="3909970"/>
          </a:xfrm>
        </p:spPr>
        <p:txBody>
          <a:bodyPr anchor="t">
            <a:normAutofit/>
          </a:bodyPr>
          <a:lstStyle/>
          <a:p>
            <a:pPr>
              <a:lnSpc>
                <a:spcPct val="90000"/>
              </a:lnSpc>
            </a:pPr>
            <a:r>
              <a:rPr lang="en-US" sz="1600" dirty="0">
                <a:gradFill flip="none" rotWithShape="1">
                  <a:gsLst>
                    <a:gs pos="0">
                      <a:sysClr val="window" lastClr="FFFFFF"/>
                    </a:gs>
                    <a:gs pos="100000">
                      <a:sysClr val="window" lastClr="FFFFFF">
                        <a:lumMod val="75000"/>
                      </a:sysClr>
                    </a:gs>
                  </a:gsLst>
                  <a:lin ang="5580000" scaled="0"/>
                  <a:tileRect/>
                </a:gradFill>
              </a:rPr>
              <a:t>The Proposed Project will be affordable at persons at or below 60% of the area median Income (AMI)</a:t>
            </a:r>
          </a:p>
          <a:p>
            <a:pPr lvl="1">
              <a:lnSpc>
                <a:spcPct val="90000"/>
              </a:lnSpc>
            </a:pPr>
            <a:r>
              <a:rPr lang="en-US" sz="1600" dirty="0">
                <a:gradFill flip="none" rotWithShape="1">
                  <a:gsLst>
                    <a:gs pos="0">
                      <a:sysClr val="window" lastClr="FFFFFF"/>
                    </a:gs>
                    <a:gs pos="100000">
                      <a:sysClr val="window" lastClr="FFFFFF">
                        <a:lumMod val="75000"/>
                      </a:sysClr>
                    </a:gs>
                  </a:gsLst>
                  <a:lin ang="5580000" scaled="0"/>
                  <a:tileRect/>
                </a:gradFill>
              </a:rPr>
              <a:t>Through Income Averaging (i.e. some affordable at 50% of AMI and below, majority at 60% of AMI and below and some at 70% of AMI and below).</a:t>
            </a:r>
          </a:p>
          <a:p>
            <a:pPr lvl="1">
              <a:lnSpc>
                <a:spcPct val="90000"/>
              </a:lnSpc>
            </a:pPr>
            <a:r>
              <a:rPr lang="en-US" sz="1600" dirty="0">
                <a:gradFill flip="none" rotWithShape="1">
                  <a:gsLst>
                    <a:gs pos="0">
                      <a:sysClr val="window" lastClr="FFFFFF"/>
                    </a:gs>
                    <a:gs pos="100000">
                      <a:sysClr val="window" lastClr="FFFFFF">
                        <a:lumMod val="75000"/>
                      </a:sysClr>
                    </a:gs>
                  </a:gsLst>
                  <a:lin ang="5580000" scaled="0"/>
                  <a:tileRect/>
                </a:gradFill>
              </a:rPr>
              <a:t>In addition, the rent that can be charged for the units is restricted as well. Below are the 2018 income and rent limits.</a:t>
            </a:r>
          </a:p>
          <a:p>
            <a:pPr lvl="1">
              <a:lnSpc>
                <a:spcPct val="90000"/>
              </a:lnSpc>
            </a:pPr>
            <a:endParaRPr lang="en-US" sz="1400" dirty="0">
              <a:gradFill flip="none" rotWithShape="1">
                <a:gsLst>
                  <a:gs pos="0">
                    <a:sysClr val="window" lastClr="FFFFFF"/>
                  </a:gs>
                  <a:gs pos="100000">
                    <a:sysClr val="window" lastClr="FFFFFF">
                      <a:lumMod val="75000"/>
                    </a:sysClr>
                  </a:gs>
                </a:gsLst>
                <a:lin ang="5580000" scaled="0"/>
                <a:tileRect/>
              </a:gradFill>
            </a:endParaRPr>
          </a:p>
          <a:p>
            <a:pPr marL="457200" lvl="1" indent="0">
              <a:lnSpc>
                <a:spcPct val="90000"/>
              </a:lnSpc>
              <a:buNone/>
            </a:pPr>
            <a:endParaRPr lang="en-US" sz="1400" dirty="0">
              <a:gradFill flip="none" rotWithShape="1">
                <a:gsLst>
                  <a:gs pos="0">
                    <a:sysClr val="window" lastClr="FFFFFF"/>
                  </a:gs>
                  <a:gs pos="100000">
                    <a:sysClr val="window" lastClr="FFFFFF">
                      <a:lumMod val="75000"/>
                    </a:sysClr>
                  </a:gs>
                </a:gsLst>
                <a:lin ang="5580000" scaled="0"/>
                <a:tileRect/>
              </a:gradFill>
            </a:endParaRPr>
          </a:p>
        </p:txBody>
      </p:sp>
      <p:sp>
        <p:nvSpPr>
          <p:cNvPr id="12" name="Rounded Rectangle 7">
            <a:extLst>
              <a:ext uri="{FF2B5EF4-FFF2-40B4-BE49-F238E27FC236}">
                <a16:creationId xmlns:a16="http://schemas.microsoft.com/office/drawing/2014/main" id="{2CB72970-2D5B-4516-9F76-B1220A77B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620720"/>
            <a:ext cx="6929447" cy="5272133"/>
          </a:xfrm>
          <a:prstGeom prst="roundRect">
            <a:avLst>
              <a:gd name="adj" fmla="val 3812"/>
            </a:avLst>
          </a:prstGeom>
          <a:solidFill>
            <a:schemeClr val="bg1"/>
          </a:solidFill>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Canvas 46">
            <a:extLst>
              <a:ext uri="{FF2B5EF4-FFF2-40B4-BE49-F238E27FC236}">
                <a16:creationId xmlns:a16="http://schemas.microsoft.com/office/drawing/2014/main" id="{E9495AE2-B930-424E-90A3-9D6AD26977A4}"/>
              </a:ext>
            </a:extLst>
          </p:cNvPr>
          <p:cNvGrpSpPr/>
          <p:nvPr/>
        </p:nvGrpSpPr>
        <p:grpSpPr>
          <a:xfrm>
            <a:off x="5574146" y="2666999"/>
            <a:ext cx="6057900" cy="8145780"/>
            <a:chOff x="0" y="0"/>
            <a:chExt cx="6057900" cy="8145780"/>
          </a:xfrm>
        </p:grpSpPr>
        <p:sp>
          <p:nvSpPr>
            <p:cNvPr id="9" name="Rectangle 8">
              <a:extLst>
                <a:ext uri="{FF2B5EF4-FFF2-40B4-BE49-F238E27FC236}">
                  <a16:creationId xmlns:a16="http://schemas.microsoft.com/office/drawing/2014/main" id="{85BB017B-C262-4420-93C8-3E6E6BC1045A}"/>
                </a:ext>
              </a:extLst>
            </p:cNvPr>
            <p:cNvSpPr/>
            <p:nvPr/>
          </p:nvSpPr>
          <p:spPr>
            <a:xfrm>
              <a:off x="952500" y="7124700"/>
              <a:ext cx="5105400" cy="1021080"/>
            </a:xfrm>
            <a:prstGeom prst="rect">
              <a:avLst/>
            </a:prstGeom>
            <a:noFill/>
            <a:ln>
              <a:noFill/>
            </a:ln>
          </p:spPr>
        </p:sp>
        <p:sp>
          <p:nvSpPr>
            <p:cNvPr id="11" name="Rectangle 10">
              <a:extLst>
                <a:ext uri="{FF2B5EF4-FFF2-40B4-BE49-F238E27FC236}">
                  <a16:creationId xmlns:a16="http://schemas.microsoft.com/office/drawing/2014/main" id="{4B4EAC0C-0085-48E1-8414-49393E178A3C}"/>
                </a:ext>
              </a:extLst>
            </p:cNvPr>
            <p:cNvSpPr>
              <a:spLocks noChangeArrowheads="1"/>
            </p:cNvSpPr>
            <p:nvPr/>
          </p:nvSpPr>
          <p:spPr bwMode="auto">
            <a:xfrm>
              <a:off x="0" y="0"/>
              <a:ext cx="2727960" cy="190500"/>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3" name="Rectangle 12">
              <a:extLst>
                <a:ext uri="{FF2B5EF4-FFF2-40B4-BE49-F238E27FC236}">
                  <a16:creationId xmlns:a16="http://schemas.microsoft.com/office/drawing/2014/main" id="{4733ED17-62EB-4845-9D50-373FDBA1ECEC}"/>
                </a:ext>
              </a:extLst>
            </p:cNvPr>
            <p:cNvSpPr>
              <a:spLocks noChangeArrowheads="1"/>
            </p:cNvSpPr>
            <p:nvPr/>
          </p:nvSpPr>
          <p:spPr bwMode="auto">
            <a:xfrm>
              <a:off x="2827020" y="0"/>
              <a:ext cx="2240280" cy="190500"/>
            </a:xfrm>
            <a:prstGeom prst="rect">
              <a:avLst/>
            </a:prstGeom>
            <a:solidFill>
              <a:srgbClr val="8EA9D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4" name="Rectangle 13">
              <a:extLst>
                <a:ext uri="{FF2B5EF4-FFF2-40B4-BE49-F238E27FC236}">
                  <a16:creationId xmlns:a16="http://schemas.microsoft.com/office/drawing/2014/main" id="{D073F124-C786-467F-9B9C-CCAEA81BB7BC}"/>
                </a:ext>
              </a:extLst>
            </p:cNvPr>
            <p:cNvSpPr>
              <a:spLocks noChangeArrowheads="1"/>
            </p:cNvSpPr>
            <p:nvPr/>
          </p:nvSpPr>
          <p:spPr bwMode="auto">
            <a:xfrm>
              <a:off x="0" y="251460"/>
              <a:ext cx="2727960" cy="190500"/>
            </a:xfrm>
            <a:prstGeom prst="rect">
              <a:avLst/>
            </a:prstGeom>
            <a:solidFill>
              <a:srgbClr val="30549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5" name="Rectangle 14">
              <a:extLst>
                <a:ext uri="{FF2B5EF4-FFF2-40B4-BE49-F238E27FC236}">
                  <a16:creationId xmlns:a16="http://schemas.microsoft.com/office/drawing/2014/main" id="{646539E5-9007-419A-B58B-699E44F5B164}"/>
                </a:ext>
              </a:extLst>
            </p:cNvPr>
            <p:cNvSpPr>
              <a:spLocks noChangeArrowheads="1"/>
            </p:cNvSpPr>
            <p:nvPr/>
          </p:nvSpPr>
          <p:spPr bwMode="auto">
            <a:xfrm>
              <a:off x="2720340" y="251460"/>
              <a:ext cx="114300" cy="190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6" name="Rectangle 15">
              <a:extLst>
                <a:ext uri="{FF2B5EF4-FFF2-40B4-BE49-F238E27FC236}">
                  <a16:creationId xmlns:a16="http://schemas.microsoft.com/office/drawing/2014/main" id="{A734BF7A-B40D-49D9-B956-4484310A86B6}"/>
                </a:ext>
              </a:extLst>
            </p:cNvPr>
            <p:cNvSpPr>
              <a:spLocks noChangeArrowheads="1"/>
            </p:cNvSpPr>
            <p:nvPr/>
          </p:nvSpPr>
          <p:spPr bwMode="auto">
            <a:xfrm>
              <a:off x="2827020" y="251460"/>
              <a:ext cx="2240280" cy="190500"/>
            </a:xfrm>
            <a:prstGeom prst="rect">
              <a:avLst/>
            </a:prstGeom>
            <a:solidFill>
              <a:srgbClr val="305496"/>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7" name="Rectangle 16">
              <a:extLst>
                <a:ext uri="{FF2B5EF4-FFF2-40B4-BE49-F238E27FC236}">
                  <a16:creationId xmlns:a16="http://schemas.microsoft.com/office/drawing/2014/main" id="{897D6C2B-233B-4630-8847-2C387A26301A}"/>
                </a:ext>
              </a:extLst>
            </p:cNvPr>
            <p:cNvSpPr>
              <a:spLocks noChangeArrowheads="1"/>
            </p:cNvSpPr>
            <p:nvPr/>
          </p:nvSpPr>
          <p:spPr bwMode="auto">
            <a:xfrm>
              <a:off x="45720" y="266700"/>
              <a:ext cx="118237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b="1">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Income/Rent Limit</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B7CA6AF6-C201-4423-859F-BCFFEBFEAFEB}"/>
                </a:ext>
              </a:extLst>
            </p:cNvPr>
            <p:cNvSpPr>
              <a:spLocks noChangeArrowheads="1"/>
            </p:cNvSpPr>
            <p:nvPr/>
          </p:nvSpPr>
          <p:spPr bwMode="auto">
            <a:xfrm>
              <a:off x="1272540" y="266700"/>
              <a:ext cx="54864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b="1">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1 Person</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533C072-9794-4EE6-AE81-5C843302BEA5}"/>
                </a:ext>
              </a:extLst>
            </p:cNvPr>
            <p:cNvSpPr>
              <a:spLocks noChangeArrowheads="1"/>
            </p:cNvSpPr>
            <p:nvPr/>
          </p:nvSpPr>
          <p:spPr bwMode="auto">
            <a:xfrm>
              <a:off x="2057400" y="266700"/>
              <a:ext cx="54864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b="1">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2 Person</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C3AA6E3E-0109-44EF-9471-ED4CAD636836}"/>
                </a:ext>
              </a:extLst>
            </p:cNvPr>
            <p:cNvSpPr>
              <a:spLocks noChangeArrowheads="1"/>
            </p:cNvSpPr>
            <p:nvPr/>
          </p:nvSpPr>
          <p:spPr bwMode="auto">
            <a:xfrm>
              <a:off x="2865120" y="266700"/>
              <a:ext cx="78021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b="1" dirty="0">
                  <a:solidFill>
                    <a:srgbClr val="FFFFFF"/>
                  </a:solidFill>
                  <a:latin typeface="Calibri" panose="020F0502020204030204" pitchFamily="34" charset="0"/>
                  <a:ea typeface="Cambria" panose="02040503050406030204" pitchFamily="18" charset="0"/>
                  <a:cs typeface="Times New Roman" panose="02020603050405020304" pitchFamily="18" charset="0"/>
                </a:rPr>
                <a:t> </a:t>
              </a:r>
              <a:r>
                <a:rPr lang="en-US" sz="12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Rent Studio</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40B32E09-4794-45FD-B672-671E4184D0A8}"/>
                </a:ext>
              </a:extLst>
            </p:cNvPr>
            <p:cNvSpPr>
              <a:spLocks noChangeArrowheads="1"/>
            </p:cNvSpPr>
            <p:nvPr/>
          </p:nvSpPr>
          <p:spPr bwMode="auto">
            <a:xfrm>
              <a:off x="3604260" y="266700"/>
              <a:ext cx="6535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  Rent 1BR</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DC490CEA-2EF9-4A91-9981-A101C58A816C}"/>
                </a:ext>
              </a:extLst>
            </p:cNvPr>
            <p:cNvSpPr>
              <a:spLocks noChangeArrowheads="1"/>
            </p:cNvSpPr>
            <p:nvPr/>
          </p:nvSpPr>
          <p:spPr bwMode="auto">
            <a:xfrm>
              <a:off x="4351020" y="266700"/>
              <a:ext cx="6183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b="1" dirty="0">
                  <a:solidFill>
                    <a:srgbClr val="FFFFFF"/>
                  </a:solidFill>
                  <a:effectLst/>
                  <a:latin typeface="Calibri" panose="020F0502020204030204" pitchFamily="34" charset="0"/>
                  <a:ea typeface="Cambria" panose="02040503050406030204" pitchFamily="18" charset="0"/>
                  <a:cs typeface="Times New Roman" panose="02020603050405020304" pitchFamily="18" charset="0"/>
                </a:rPr>
                <a:t> Rent 2BR</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49AD26FC-3A1C-4A28-9829-5C7E1CFACE1E}"/>
                </a:ext>
              </a:extLst>
            </p:cNvPr>
            <p:cNvSpPr>
              <a:spLocks noChangeArrowheads="1"/>
            </p:cNvSpPr>
            <p:nvPr/>
          </p:nvSpPr>
          <p:spPr bwMode="auto">
            <a:xfrm>
              <a:off x="335280" y="449580"/>
              <a:ext cx="55499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50% AMI</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927312F5-1C12-4A76-A059-72E60465D92E}"/>
                </a:ext>
              </a:extLst>
            </p:cNvPr>
            <p:cNvSpPr>
              <a:spLocks noChangeArrowheads="1"/>
            </p:cNvSpPr>
            <p:nvPr/>
          </p:nvSpPr>
          <p:spPr bwMode="auto">
            <a:xfrm>
              <a:off x="1295400" y="449580"/>
              <a:ext cx="50165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$35,000</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CE6C4DA9-3349-4A38-B16E-DCAEA9C7BD51}"/>
                </a:ext>
              </a:extLst>
            </p:cNvPr>
            <p:cNvSpPr>
              <a:spLocks noChangeArrowheads="1"/>
            </p:cNvSpPr>
            <p:nvPr/>
          </p:nvSpPr>
          <p:spPr bwMode="auto">
            <a:xfrm>
              <a:off x="2080260" y="449580"/>
              <a:ext cx="50165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$40,000</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98537F6-F934-450B-8EBB-CC2AA49005F8}"/>
                </a:ext>
              </a:extLst>
            </p:cNvPr>
            <p:cNvSpPr>
              <a:spLocks noChangeArrowheads="1"/>
            </p:cNvSpPr>
            <p:nvPr/>
          </p:nvSpPr>
          <p:spPr bwMode="auto">
            <a:xfrm>
              <a:off x="3063240" y="449580"/>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$806</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CA093CF1-9D12-49D6-B24A-8887ECCB3035}"/>
                </a:ext>
              </a:extLst>
            </p:cNvPr>
            <p:cNvSpPr>
              <a:spLocks noChangeArrowheads="1"/>
            </p:cNvSpPr>
            <p:nvPr/>
          </p:nvSpPr>
          <p:spPr bwMode="auto">
            <a:xfrm>
              <a:off x="3810000" y="449580"/>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t>
              </a:r>
              <a:r>
                <a:rPr lang="en-US" sz="1200" dirty="0">
                  <a:solidFill>
                    <a:srgbClr val="000000"/>
                  </a:solidFill>
                  <a:latin typeface="Calibri" panose="020F0502020204030204" pitchFamily="34" charset="0"/>
                  <a:ea typeface="Cambria" panose="02040503050406030204" pitchFamily="18" charset="0"/>
                  <a:cs typeface="Times New Roman" panose="02020603050405020304" pitchFamily="18" charset="0"/>
                </a:rPr>
                <a:t>837</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C4634BF0-B0B3-48BB-A81F-E959DA9CB277}"/>
                </a:ext>
              </a:extLst>
            </p:cNvPr>
            <p:cNvSpPr>
              <a:spLocks noChangeArrowheads="1"/>
            </p:cNvSpPr>
            <p:nvPr/>
          </p:nvSpPr>
          <p:spPr bwMode="auto">
            <a:xfrm>
              <a:off x="4503420" y="449580"/>
              <a:ext cx="4312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$1,030</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6532F7E-D8E2-42E5-A8F5-98B1715DE59A}"/>
                </a:ext>
              </a:extLst>
            </p:cNvPr>
            <p:cNvSpPr>
              <a:spLocks noChangeArrowheads="1"/>
            </p:cNvSpPr>
            <p:nvPr/>
          </p:nvSpPr>
          <p:spPr bwMode="auto">
            <a:xfrm>
              <a:off x="335280" y="632460"/>
              <a:ext cx="55499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60% AMI</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6489E1E3-4511-4C65-958D-3DDB917768D9}"/>
                </a:ext>
              </a:extLst>
            </p:cNvPr>
            <p:cNvSpPr>
              <a:spLocks noChangeArrowheads="1"/>
            </p:cNvSpPr>
            <p:nvPr/>
          </p:nvSpPr>
          <p:spPr bwMode="auto">
            <a:xfrm>
              <a:off x="1295400" y="632460"/>
              <a:ext cx="50165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$42,000</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D23893F6-EAC1-49C3-9EF1-88B42AA32497}"/>
                </a:ext>
              </a:extLst>
            </p:cNvPr>
            <p:cNvSpPr>
              <a:spLocks noChangeArrowheads="1"/>
            </p:cNvSpPr>
            <p:nvPr/>
          </p:nvSpPr>
          <p:spPr bwMode="auto">
            <a:xfrm>
              <a:off x="2080260" y="632460"/>
              <a:ext cx="50165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$48,000</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05FD90F5-02C6-41B7-8F4E-830EFF2B7697}"/>
                </a:ext>
              </a:extLst>
            </p:cNvPr>
            <p:cNvSpPr>
              <a:spLocks noChangeArrowheads="1"/>
            </p:cNvSpPr>
            <p:nvPr/>
          </p:nvSpPr>
          <p:spPr bwMode="auto">
            <a:xfrm>
              <a:off x="3063240" y="632460"/>
              <a:ext cx="31418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$981</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B0EEB4EC-B941-45C9-B81A-82D25DA29B2D}"/>
                </a:ext>
              </a:extLst>
            </p:cNvPr>
            <p:cNvSpPr>
              <a:spLocks noChangeArrowheads="1"/>
            </p:cNvSpPr>
            <p:nvPr/>
          </p:nvSpPr>
          <p:spPr bwMode="auto">
            <a:xfrm>
              <a:off x="3756660" y="632460"/>
              <a:ext cx="4312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$1,047</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D16FE992-146D-4007-B3C5-521A4115560D}"/>
                </a:ext>
              </a:extLst>
            </p:cNvPr>
            <p:cNvSpPr>
              <a:spLocks noChangeArrowheads="1"/>
            </p:cNvSpPr>
            <p:nvPr/>
          </p:nvSpPr>
          <p:spPr bwMode="auto">
            <a:xfrm>
              <a:off x="4503420" y="632460"/>
              <a:ext cx="4312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$1,255</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5C86AB62-C0FB-4B02-889F-C9A12BF6913B}"/>
                </a:ext>
              </a:extLst>
            </p:cNvPr>
            <p:cNvSpPr>
              <a:spLocks noChangeArrowheads="1"/>
            </p:cNvSpPr>
            <p:nvPr/>
          </p:nvSpPr>
          <p:spPr bwMode="auto">
            <a:xfrm>
              <a:off x="335280" y="815340"/>
              <a:ext cx="55499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70% AMI</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B1AA188B-50CA-42AA-9322-B599E8464295}"/>
                </a:ext>
              </a:extLst>
            </p:cNvPr>
            <p:cNvSpPr>
              <a:spLocks noChangeArrowheads="1"/>
            </p:cNvSpPr>
            <p:nvPr/>
          </p:nvSpPr>
          <p:spPr bwMode="auto">
            <a:xfrm>
              <a:off x="1295400" y="815340"/>
              <a:ext cx="50165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$49,000</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59544164-9BD1-45B3-955A-D04A179F526B}"/>
                </a:ext>
              </a:extLst>
            </p:cNvPr>
            <p:cNvSpPr>
              <a:spLocks noChangeArrowheads="1"/>
            </p:cNvSpPr>
            <p:nvPr/>
          </p:nvSpPr>
          <p:spPr bwMode="auto">
            <a:xfrm>
              <a:off x="2080260" y="815340"/>
              <a:ext cx="50165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$56,000</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3815B966-1F23-4756-BDBF-6EEB4C65345F}"/>
                </a:ext>
              </a:extLst>
            </p:cNvPr>
            <p:cNvSpPr>
              <a:spLocks noChangeArrowheads="1"/>
            </p:cNvSpPr>
            <p:nvPr/>
          </p:nvSpPr>
          <p:spPr bwMode="auto">
            <a:xfrm>
              <a:off x="3017520" y="815340"/>
              <a:ext cx="509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$1,1565</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EB194954-5302-4649-AF96-C43960D7D48D}"/>
                </a:ext>
              </a:extLst>
            </p:cNvPr>
            <p:cNvSpPr>
              <a:spLocks noChangeArrowheads="1"/>
            </p:cNvSpPr>
            <p:nvPr/>
          </p:nvSpPr>
          <p:spPr bwMode="auto">
            <a:xfrm>
              <a:off x="3756660" y="815340"/>
              <a:ext cx="4312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$1,234</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AE64ADA9-95BE-49DC-B536-3A0F0A30B56F}"/>
                </a:ext>
              </a:extLst>
            </p:cNvPr>
            <p:cNvSpPr>
              <a:spLocks noChangeArrowheads="1"/>
            </p:cNvSpPr>
            <p:nvPr/>
          </p:nvSpPr>
          <p:spPr bwMode="auto">
            <a:xfrm>
              <a:off x="4503420" y="815340"/>
              <a:ext cx="4312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$1,480</a:t>
              </a:r>
              <a:endParaRPr lang="en-US" sz="1200"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6614B94C-1E61-4866-A2DD-82C8719E5C00}"/>
                </a:ext>
              </a:extLst>
            </p:cNvPr>
            <p:cNvSpPr>
              <a:spLocks noChangeArrowheads="1"/>
            </p:cNvSpPr>
            <p:nvPr/>
          </p:nvSpPr>
          <p:spPr bwMode="auto">
            <a:xfrm>
              <a:off x="457200" y="15240"/>
              <a:ext cx="200787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b="1">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Income Limit By Household Size</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9AB913A0-0DB4-46B0-8BB5-50F3B39ED21B}"/>
                </a:ext>
              </a:extLst>
            </p:cNvPr>
            <p:cNvSpPr>
              <a:spLocks noChangeArrowheads="1"/>
            </p:cNvSpPr>
            <p:nvPr/>
          </p:nvSpPr>
          <p:spPr bwMode="auto">
            <a:xfrm>
              <a:off x="3307080" y="15240"/>
              <a:ext cx="1423670" cy="18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spcBef>
                  <a:spcPts val="0"/>
                </a:spcBef>
                <a:spcAft>
                  <a:spcPts val="0"/>
                </a:spcAft>
              </a:pPr>
              <a:r>
                <a:rPr lang="en-US" sz="1200" b="1">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Rent Limit by Unit Size</a:t>
              </a:r>
              <a:endParaRPr lang="en-US" sz="1200">
                <a:effectLst/>
                <a:latin typeface="Times New Roman" panose="02020603050405020304" pitchFamily="18" charset="0"/>
                <a:ea typeface="Cambria" panose="02040503050406030204" pitchFamily="18" charset="0"/>
                <a:cs typeface="Times New Roman" panose="02020603050405020304" pitchFamily="18" charset="0"/>
              </a:endParaRPr>
            </a:p>
          </p:txBody>
        </p:sp>
        <p:cxnSp>
          <p:nvCxnSpPr>
            <p:cNvPr id="43" name="Line 36">
              <a:extLst>
                <a:ext uri="{FF2B5EF4-FFF2-40B4-BE49-F238E27FC236}">
                  <a16:creationId xmlns:a16="http://schemas.microsoft.com/office/drawing/2014/main" id="{B27F9307-B695-4818-982E-D2DEB6ED3FD7}"/>
                </a:ext>
              </a:extLst>
            </p:cNvPr>
            <p:cNvCxnSpPr>
              <a:cxnSpLocks noChangeShapeType="1"/>
            </p:cNvCxnSpPr>
            <p:nvPr/>
          </p:nvCxnSpPr>
          <p:spPr bwMode="auto">
            <a:xfrm>
              <a:off x="0" y="0"/>
              <a:ext cx="0" cy="9906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sp>
          <p:nvSpPr>
            <p:cNvPr id="44" name="Rectangle 43">
              <a:extLst>
                <a:ext uri="{FF2B5EF4-FFF2-40B4-BE49-F238E27FC236}">
                  <a16:creationId xmlns:a16="http://schemas.microsoft.com/office/drawing/2014/main" id="{123A0F2D-85DC-4E0C-A78F-A261D46BA163}"/>
                </a:ext>
              </a:extLst>
            </p:cNvPr>
            <p:cNvSpPr>
              <a:spLocks noChangeArrowheads="1"/>
            </p:cNvSpPr>
            <p:nvPr/>
          </p:nvSpPr>
          <p:spPr bwMode="auto">
            <a:xfrm>
              <a:off x="0" y="0"/>
              <a:ext cx="7620" cy="990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cxnSp>
          <p:nvCxnSpPr>
            <p:cNvPr id="45" name="Line 38">
              <a:extLst>
                <a:ext uri="{FF2B5EF4-FFF2-40B4-BE49-F238E27FC236}">
                  <a16:creationId xmlns:a16="http://schemas.microsoft.com/office/drawing/2014/main" id="{8B44409F-2FFA-49B8-82EB-5B4BE24DF9F9}"/>
                </a:ext>
              </a:extLst>
            </p:cNvPr>
            <p:cNvCxnSpPr>
              <a:cxnSpLocks noChangeShapeType="1"/>
            </p:cNvCxnSpPr>
            <p:nvPr/>
          </p:nvCxnSpPr>
          <p:spPr bwMode="auto">
            <a:xfrm>
              <a:off x="5059680" y="7620"/>
              <a:ext cx="0" cy="98298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sp>
          <p:nvSpPr>
            <p:cNvPr id="46" name="Rectangle 45">
              <a:extLst>
                <a:ext uri="{FF2B5EF4-FFF2-40B4-BE49-F238E27FC236}">
                  <a16:creationId xmlns:a16="http://schemas.microsoft.com/office/drawing/2014/main" id="{C463DB6B-5B59-4A41-92C2-5E0326D95B23}"/>
                </a:ext>
              </a:extLst>
            </p:cNvPr>
            <p:cNvSpPr>
              <a:spLocks noChangeArrowheads="1"/>
            </p:cNvSpPr>
            <p:nvPr/>
          </p:nvSpPr>
          <p:spPr bwMode="auto">
            <a:xfrm>
              <a:off x="5059680" y="7620"/>
              <a:ext cx="7620" cy="9829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cxnSp>
          <p:nvCxnSpPr>
            <p:cNvPr id="47" name="Line 40">
              <a:extLst>
                <a:ext uri="{FF2B5EF4-FFF2-40B4-BE49-F238E27FC236}">
                  <a16:creationId xmlns:a16="http://schemas.microsoft.com/office/drawing/2014/main" id="{7D8AE9DE-E1EA-4083-9EE8-02FB5B95748D}"/>
                </a:ext>
              </a:extLst>
            </p:cNvPr>
            <p:cNvCxnSpPr>
              <a:cxnSpLocks noChangeShapeType="1"/>
            </p:cNvCxnSpPr>
            <p:nvPr/>
          </p:nvCxnSpPr>
          <p:spPr bwMode="auto">
            <a:xfrm>
              <a:off x="7620" y="0"/>
              <a:ext cx="50596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sp>
          <p:nvSpPr>
            <p:cNvPr id="48" name="Rectangle 47">
              <a:extLst>
                <a:ext uri="{FF2B5EF4-FFF2-40B4-BE49-F238E27FC236}">
                  <a16:creationId xmlns:a16="http://schemas.microsoft.com/office/drawing/2014/main" id="{17100D4B-905D-4841-B05F-A444C104AB3A}"/>
                </a:ext>
              </a:extLst>
            </p:cNvPr>
            <p:cNvSpPr>
              <a:spLocks noChangeArrowheads="1"/>
            </p:cNvSpPr>
            <p:nvPr/>
          </p:nvSpPr>
          <p:spPr bwMode="auto">
            <a:xfrm>
              <a:off x="7620" y="0"/>
              <a:ext cx="5059680" cy="76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cxnSp>
          <p:nvCxnSpPr>
            <p:cNvPr id="49" name="Line 42">
              <a:extLst>
                <a:ext uri="{FF2B5EF4-FFF2-40B4-BE49-F238E27FC236}">
                  <a16:creationId xmlns:a16="http://schemas.microsoft.com/office/drawing/2014/main" id="{E032AD4A-932D-49F6-B1D2-B34372DAA510}"/>
                </a:ext>
              </a:extLst>
            </p:cNvPr>
            <p:cNvCxnSpPr>
              <a:cxnSpLocks noChangeShapeType="1"/>
            </p:cNvCxnSpPr>
            <p:nvPr/>
          </p:nvCxnSpPr>
          <p:spPr bwMode="auto">
            <a:xfrm>
              <a:off x="7620" y="982980"/>
              <a:ext cx="505968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cxnSp>
        <p:sp>
          <p:nvSpPr>
            <p:cNvPr id="50" name="Rectangle 49">
              <a:extLst>
                <a:ext uri="{FF2B5EF4-FFF2-40B4-BE49-F238E27FC236}">
                  <a16:creationId xmlns:a16="http://schemas.microsoft.com/office/drawing/2014/main" id="{5EA795E1-20ED-4D5B-BFCD-70410D7D426B}"/>
                </a:ext>
              </a:extLst>
            </p:cNvPr>
            <p:cNvSpPr>
              <a:spLocks noChangeArrowheads="1"/>
            </p:cNvSpPr>
            <p:nvPr/>
          </p:nvSpPr>
          <p:spPr bwMode="auto">
            <a:xfrm>
              <a:off x="7620" y="982980"/>
              <a:ext cx="5059680" cy="76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pSp>
    </p:spTree>
    <p:extLst>
      <p:ext uri="{BB962C8B-B14F-4D97-AF65-F5344CB8AC3E}">
        <p14:creationId xmlns:p14="http://schemas.microsoft.com/office/powerpoint/2010/main" val="247101284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extLst/>
          </a:blip>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05548E-B49F-442E-99EB-FD53C8076B58}"/>
              </a:ext>
            </a:extLst>
          </p:cNvPr>
          <p:cNvSpPr txBox="1"/>
          <p:nvPr/>
        </p:nvSpPr>
        <p:spPr>
          <a:xfrm>
            <a:off x="1649412" y="4978401"/>
            <a:ext cx="8676222" cy="127370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1" cap="all" dirty="0" err="1">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PERspective</a:t>
            </a:r>
            <a:r>
              <a:rPr lang="en-US" sz="3600" b="1"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rPr>
              <a:t>: Spring Street &amp; Eustis Street</a:t>
            </a:r>
          </a:p>
          <a:p>
            <a:pPr algn="ctr">
              <a:lnSpc>
                <a:spcPct val="90000"/>
              </a:lnSpc>
              <a:spcBef>
                <a:spcPct val="0"/>
              </a:spcBef>
              <a:spcAft>
                <a:spcPts val="600"/>
              </a:spcAft>
            </a:pPr>
            <a:endParaRPr lang="en-US" sz="3000" cap="all" dirty="0">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endParaRPr>
          </a:p>
        </p:txBody>
      </p:sp>
      <p:pic>
        <p:nvPicPr>
          <p:cNvPr id="2" name="Picture 1" descr="A view of a house&#10;&#10;Description automatically generated">
            <a:extLst>
              <a:ext uri="{FF2B5EF4-FFF2-40B4-BE49-F238E27FC236}">
                <a16:creationId xmlns:a16="http://schemas.microsoft.com/office/drawing/2014/main" id="{FD5CD4C9-EF6C-45B3-8BB3-098E6349EF2A}"/>
              </a:ext>
            </a:extLst>
          </p:cNvPr>
          <p:cNvPicPr>
            <a:picLocks noChangeAspect="1"/>
          </p:cNvPicPr>
          <p:nvPr/>
        </p:nvPicPr>
        <p:blipFill rotWithShape="1">
          <a:blip r:embed="rId4"/>
          <a:srcRect t="14068" b="5348"/>
          <a:stretch/>
        </p:blipFill>
        <p:spPr>
          <a:xfrm>
            <a:off x="20" y="10"/>
            <a:ext cx="12191980" cy="4525808"/>
          </a:xfrm>
          <a:prstGeom prst="rect">
            <a:avLst/>
          </a:prstGeom>
        </p:spPr>
      </p:pic>
    </p:spTree>
    <p:extLst>
      <p:ext uri="{BB962C8B-B14F-4D97-AF65-F5344CB8AC3E}">
        <p14:creationId xmlns:p14="http://schemas.microsoft.com/office/powerpoint/2010/main" val="720283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8656-3C43-432B-B059-CB9A4FFA9308}"/>
              </a:ext>
            </a:extLst>
          </p:cNvPr>
          <p:cNvSpPr>
            <a:spLocks noGrp="1"/>
          </p:cNvSpPr>
          <p:nvPr>
            <p:ph type="title"/>
          </p:nvPr>
        </p:nvSpPr>
        <p:spPr>
          <a:xfrm>
            <a:off x="1141413" y="609600"/>
            <a:ext cx="9905998" cy="1468582"/>
          </a:xfrm>
        </p:spPr>
        <p:txBody>
          <a:bodyPr>
            <a:normAutofit/>
          </a:bodyPr>
          <a:lstStyle/>
          <a:p>
            <a:pPr algn="ctr"/>
            <a:r>
              <a:rPr lang="en-US" sz="4000" dirty="0"/>
              <a:t>Sustainable Project Elements</a:t>
            </a:r>
          </a:p>
        </p:txBody>
      </p:sp>
      <p:sp>
        <p:nvSpPr>
          <p:cNvPr id="4" name="Slide Number Placeholder 3">
            <a:extLst>
              <a:ext uri="{FF2B5EF4-FFF2-40B4-BE49-F238E27FC236}">
                <a16:creationId xmlns:a16="http://schemas.microsoft.com/office/drawing/2014/main" id="{FE1C3F12-E1E6-4B7F-878C-F26558180964}"/>
              </a:ext>
            </a:extLst>
          </p:cNvPr>
          <p:cNvSpPr>
            <a:spLocks noGrp="1"/>
          </p:cNvSpPr>
          <p:nvPr>
            <p:ph type="sldNum" sz="quarter" idx="12"/>
          </p:nvPr>
        </p:nvSpPr>
        <p:spPr>
          <a:xfrm>
            <a:off x="10514012" y="5883275"/>
            <a:ext cx="551167" cy="365125"/>
          </a:xfrm>
        </p:spPr>
        <p:txBody>
          <a:bodyPr>
            <a:normAutofit/>
          </a:bodyPr>
          <a:lstStyle/>
          <a:p>
            <a:pPr>
              <a:spcAft>
                <a:spcPts val="600"/>
              </a:spcAft>
            </a:pPr>
            <a:fld id="{D57F1E4F-1CFF-5643-939E-217C01CDF565}" type="slidenum">
              <a:rPr lang="en-US" smtClean="0"/>
              <a:pPr>
                <a:spcAft>
                  <a:spcPts val="600"/>
                </a:spcAft>
              </a:pPr>
              <a:t>7</a:t>
            </a:fld>
            <a:endParaRPr lang="en-US"/>
          </a:p>
        </p:txBody>
      </p:sp>
      <p:graphicFrame>
        <p:nvGraphicFramePr>
          <p:cNvPr id="15" name="Content Placeholder 2">
            <a:extLst>
              <a:ext uri="{FF2B5EF4-FFF2-40B4-BE49-F238E27FC236}">
                <a16:creationId xmlns:a16="http://schemas.microsoft.com/office/drawing/2014/main" id="{5D4D36B5-2CD8-4D4F-A7E2-8C4198838C55}"/>
              </a:ext>
            </a:extLst>
          </p:cNvPr>
          <p:cNvGraphicFramePr>
            <a:graphicFrameLocks noGrp="1"/>
          </p:cNvGraphicFramePr>
          <p:nvPr>
            <p:ph idx="1"/>
            <p:extLst>
              <p:ext uri="{D42A27DB-BD31-4B8C-83A1-F6EECF244321}">
                <p14:modId xmlns:p14="http://schemas.microsoft.com/office/powerpoint/2010/main" val="1783292823"/>
              </p:ext>
            </p:extLst>
          </p:nvPr>
        </p:nvGraphicFramePr>
        <p:xfrm>
          <a:off x="1141413" y="2286000"/>
          <a:ext cx="9906000" cy="3387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487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0EC3D68-E3EE-44CA-B70C-0AD537303553}"/>
              </a:ext>
            </a:extLst>
          </p:cNvPr>
          <p:cNvSpPr txBox="1"/>
          <p:nvPr/>
        </p:nvSpPr>
        <p:spPr>
          <a:xfrm>
            <a:off x="381000" y="533400"/>
            <a:ext cx="6187508" cy="584775"/>
          </a:xfrm>
          <a:prstGeom prst="rect">
            <a:avLst/>
          </a:prstGeom>
          <a:noFill/>
        </p:spPr>
        <p:txBody>
          <a:bodyPr wrap="square" rtlCol="0">
            <a:spAutoFit/>
          </a:bodyPr>
          <a:lstStyle/>
          <a:p>
            <a:r>
              <a:rPr lang="en-US" sz="3200" b="1" dirty="0">
                <a:solidFill>
                  <a:schemeClr val="tx1">
                    <a:lumMod val="65000"/>
                    <a:lumOff val="35000"/>
                  </a:schemeClr>
                </a:solidFill>
                <a:latin typeface="Futura Md BT" panose="020B0802020204020204" pitchFamily="34" charset="0"/>
              </a:rPr>
              <a:t>Resident</a:t>
            </a:r>
            <a:r>
              <a:rPr lang="en-US" sz="3200" b="1" dirty="0">
                <a:solidFill>
                  <a:schemeClr val="tx1">
                    <a:lumMod val="65000"/>
                    <a:lumOff val="35000"/>
                  </a:schemeClr>
                </a:solidFill>
                <a:latin typeface="Futura Lt BT" panose="020B0402020204020303" pitchFamily="34" charset="0"/>
              </a:rPr>
              <a:t> Unit Amenities</a:t>
            </a:r>
          </a:p>
        </p:txBody>
      </p:sp>
      <p:sp>
        <p:nvSpPr>
          <p:cNvPr id="7" name="TextBox 6">
            <a:extLst>
              <a:ext uri="{FF2B5EF4-FFF2-40B4-BE49-F238E27FC236}">
                <a16:creationId xmlns:a16="http://schemas.microsoft.com/office/drawing/2014/main" id="{DB0E8EAD-3964-4175-BF4E-3FF9162DB75C}"/>
              </a:ext>
            </a:extLst>
          </p:cNvPr>
          <p:cNvSpPr txBox="1"/>
          <p:nvPr/>
        </p:nvSpPr>
        <p:spPr>
          <a:xfrm>
            <a:off x="7911918" y="1118175"/>
            <a:ext cx="3978981" cy="4247317"/>
          </a:xfrm>
          <a:prstGeom prst="rect">
            <a:avLst/>
          </a:prstGeom>
          <a:noFill/>
        </p:spPr>
        <p:txBody>
          <a:bodyPr wrap="square" rtlCol="0">
            <a:spAutoFit/>
          </a:bodyPr>
          <a:lstStyle/>
          <a:p>
            <a:pPr lvl="1"/>
            <a:endParaRPr lang="en-US" b="1" dirty="0">
              <a:solidFill>
                <a:schemeClr val="tx1">
                  <a:lumMod val="65000"/>
                  <a:lumOff val="35000"/>
                </a:schemeClr>
              </a:solidFill>
              <a:latin typeface="Futura Md BT" panose="020B0802020204020204" pitchFamily="34" charset="0"/>
            </a:endParaRPr>
          </a:p>
          <a:p>
            <a:r>
              <a:rPr lang="en-US" b="1" dirty="0">
                <a:solidFill>
                  <a:schemeClr val="tx1">
                    <a:lumMod val="65000"/>
                    <a:lumOff val="35000"/>
                  </a:schemeClr>
                </a:solidFill>
                <a:latin typeface="Futura Md BT" panose="020B0802020204020204" pitchFamily="34" charset="0"/>
              </a:rPr>
              <a:t>Unit Amenities:</a:t>
            </a:r>
          </a:p>
          <a:p>
            <a:pPr marL="742950" lvl="1" indent="-285750">
              <a:buFont typeface="Arial" panose="020B0604020202020204" pitchFamily="34" charset="0"/>
              <a:buChar char="•"/>
            </a:pPr>
            <a:r>
              <a:rPr lang="en-US" b="1" dirty="0">
                <a:solidFill>
                  <a:schemeClr val="tx1">
                    <a:lumMod val="65000"/>
                    <a:lumOff val="35000"/>
                  </a:schemeClr>
                </a:solidFill>
                <a:latin typeface="Futura Md BT" panose="020B0802020204020204" pitchFamily="34" charset="0"/>
              </a:rPr>
              <a:t>In-Unit washer &amp; dryer</a:t>
            </a:r>
          </a:p>
          <a:p>
            <a:pPr marL="742950" lvl="1" indent="-285750">
              <a:buFont typeface="Arial" panose="020B0604020202020204" pitchFamily="34" charset="0"/>
              <a:buChar char="•"/>
            </a:pPr>
            <a:r>
              <a:rPr lang="en-US" b="1" dirty="0">
                <a:solidFill>
                  <a:schemeClr val="tx1">
                    <a:lumMod val="65000"/>
                    <a:lumOff val="35000"/>
                  </a:schemeClr>
                </a:solidFill>
                <a:latin typeface="Futura Md BT" panose="020B0802020204020204" pitchFamily="34" charset="0"/>
              </a:rPr>
              <a:t>Solid Surface Countertops</a:t>
            </a:r>
          </a:p>
          <a:p>
            <a:pPr marL="742950" lvl="1" indent="-285750">
              <a:buFont typeface="Arial" panose="020B0604020202020204" pitchFamily="34" charset="0"/>
              <a:buChar char="•"/>
            </a:pPr>
            <a:r>
              <a:rPr lang="en-US" b="1" dirty="0">
                <a:solidFill>
                  <a:schemeClr val="tx1">
                    <a:lumMod val="65000"/>
                    <a:lumOff val="35000"/>
                  </a:schemeClr>
                </a:solidFill>
                <a:latin typeface="Futura Md BT" panose="020B0802020204020204" pitchFamily="34" charset="0"/>
              </a:rPr>
              <a:t>9 Foot Ceiling Height</a:t>
            </a:r>
          </a:p>
          <a:p>
            <a:pPr marL="742950" lvl="1" indent="-285750">
              <a:buFont typeface="Arial" panose="020B0604020202020204" pitchFamily="34" charset="0"/>
              <a:buChar char="•"/>
            </a:pPr>
            <a:r>
              <a:rPr lang="en-US" b="1" dirty="0">
                <a:solidFill>
                  <a:schemeClr val="tx1">
                    <a:lumMod val="65000"/>
                    <a:lumOff val="35000"/>
                  </a:schemeClr>
                </a:solidFill>
                <a:latin typeface="Futura Md BT" panose="020B0802020204020204" pitchFamily="34" charset="0"/>
              </a:rPr>
              <a:t>Full Stainless Steel Appliance Package</a:t>
            </a:r>
          </a:p>
          <a:p>
            <a:pPr marL="742950" lvl="1" indent="-285750">
              <a:buFont typeface="Arial" panose="020B0604020202020204" pitchFamily="34" charset="0"/>
              <a:buChar char="•"/>
            </a:pPr>
            <a:r>
              <a:rPr lang="en-US" b="1" dirty="0">
                <a:solidFill>
                  <a:schemeClr val="tx1">
                    <a:lumMod val="65000"/>
                    <a:lumOff val="35000"/>
                  </a:schemeClr>
                </a:solidFill>
                <a:latin typeface="Futura Md BT" panose="020B0802020204020204" pitchFamily="34" charset="0"/>
              </a:rPr>
              <a:t>Low Flow Fixtures, LED Lighting, High Efficiency HVAC</a:t>
            </a:r>
          </a:p>
          <a:p>
            <a:endParaRPr lang="en-US" b="1" dirty="0">
              <a:solidFill>
                <a:schemeClr val="tx1">
                  <a:lumMod val="65000"/>
                  <a:lumOff val="35000"/>
                </a:schemeClr>
              </a:solidFill>
              <a:latin typeface="Futura Md BT" panose="020B0802020204020204" pitchFamily="34" charset="0"/>
            </a:endParaRPr>
          </a:p>
          <a:p>
            <a:r>
              <a:rPr lang="en-US" b="1" dirty="0">
                <a:solidFill>
                  <a:schemeClr val="tx1">
                    <a:lumMod val="65000"/>
                    <a:lumOff val="35000"/>
                  </a:schemeClr>
                </a:solidFill>
                <a:latin typeface="Futura Md BT" panose="020B0802020204020204" pitchFamily="34" charset="0"/>
              </a:rPr>
              <a:t>Facility Usage:</a:t>
            </a:r>
          </a:p>
          <a:p>
            <a:pPr marL="742950" lvl="1" indent="-285750">
              <a:buFont typeface="Arial" panose="020B0604020202020204" pitchFamily="34" charset="0"/>
              <a:buChar char="•"/>
            </a:pPr>
            <a:r>
              <a:rPr lang="en-US" b="1" dirty="0">
                <a:solidFill>
                  <a:schemeClr val="tx1">
                    <a:lumMod val="65000"/>
                    <a:lumOff val="35000"/>
                  </a:schemeClr>
                </a:solidFill>
                <a:latin typeface="Futura Md BT" panose="020B0802020204020204" pitchFamily="34" charset="0"/>
              </a:rPr>
              <a:t>2 Elevators</a:t>
            </a:r>
          </a:p>
          <a:p>
            <a:pPr marL="742950" lvl="1" indent="-285750">
              <a:buFont typeface="Arial" panose="020B0604020202020204" pitchFamily="34" charset="0"/>
              <a:buChar char="•"/>
            </a:pPr>
            <a:r>
              <a:rPr lang="en-US" b="1" dirty="0">
                <a:solidFill>
                  <a:schemeClr val="tx1">
                    <a:lumMod val="65000"/>
                    <a:lumOff val="35000"/>
                  </a:schemeClr>
                </a:solidFill>
                <a:latin typeface="Futura Md BT" panose="020B0802020204020204" pitchFamily="34" charset="0"/>
              </a:rPr>
              <a:t>Dedicated Move-In Areas</a:t>
            </a:r>
          </a:p>
          <a:p>
            <a:pPr marL="742950" lvl="1" indent="-285750">
              <a:buFont typeface="Arial" panose="020B0604020202020204" pitchFamily="34" charset="0"/>
              <a:buChar char="•"/>
            </a:pPr>
            <a:r>
              <a:rPr lang="en-US" b="1" dirty="0">
                <a:solidFill>
                  <a:schemeClr val="tx1">
                    <a:lumMod val="65000"/>
                    <a:lumOff val="35000"/>
                  </a:schemeClr>
                </a:solidFill>
                <a:latin typeface="Futura Md BT" panose="020B0802020204020204" pitchFamily="34" charset="0"/>
              </a:rPr>
              <a:t>Secure Entries</a:t>
            </a:r>
          </a:p>
        </p:txBody>
      </p:sp>
      <p:pic>
        <p:nvPicPr>
          <p:cNvPr id="3" name="Picture 2">
            <a:extLst>
              <a:ext uri="{FF2B5EF4-FFF2-40B4-BE49-F238E27FC236}">
                <a16:creationId xmlns:a16="http://schemas.microsoft.com/office/drawing/2014/main" id="{2D45BAE1-A945-4D86-BB94-8BFCD6378A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875" y="1260853"/>
            <a:ext cx="7030476" cy="4801314"/>
          </a:xfrm>
          <a:prstGeom prst="rect">
            <a:avLst/>
          </a:prstGeom>
        </p:spPr>
      </p:pic>
    </p:spTree>
    <p:extLst>
      <p:ext uri="{BB962C8B-B14F-4D97-AF65-F5344CB8AC3E}">
        <p14:creationId xmlns:p14="http://schemas.microsoft.com/office/powerpoint/2010/main" val="2645900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5484-472F-490C-8096-93CE4A43A9C4}"/>
              </a:ext>
            </a:extLst>
          </p:cNvPr>
          <p:cNvSpPr>
            <a:spLocks noGrp="1"/>
          </p:cNvSpPr>
          <p:nvPr>
            <p:ph type="title"/>
          </p:nvPr>
        </p:nvSpPr>
        <p:spPr>
          <a:xfrm>
            <a:off x="2943209" y="0"/>
            <a:ext cx="5738097" cy="1020932"/>
          </a:xfrm>
        </p:spPr>
        <p:txBody>
          <a:bodyPr/>
          <a:lstStyle/>
          <a:p>
            <a:r>
              <a:rPr lang="en-US" b="1" dirty="0">
                <a:solidFill>
                  <a:schemeClr val="tx1">
                    <a:lumMod val="65000"/>
                    <a:lumOff val="35000"/>
                  </a:schemeClr>
                </a:solidFill>
                <a:latin typeface="Futura Md BT" panose="020B0802020204020204" pitchFamily="34" charset="0"/>
              </a:rPr>
              <a:t>Resident</a:t>
            </a:r>
            <a:r>
              <a:rPr lang="en-US" b="1" dirty="0">
                <a:solidFill>
                  <a:schemeClr val="tx1">
                    <a:lumMod val="65000"/>
                    <a:lumOff val="35000"/>
                  </a:schemeClr>
                </a:solidFill>
                <a:latin typeface="Futura Lt BT" panose="020B0402020204020303" pitchFamily="34" charset="0"/>
              </a:rPr>
              <a:t> Community Amenities</a:t>
            </a:r>
            <a:br>
              <a:rPr lang="en-US" b="1" dirty="0">
                <a:solidFill>
                  <a:schemeClr val="tx1">
                    <a:lumMod val="65000"/>
                    <a:lumOff val="35000"/>
                  </a:schemeClr>
                </a:solidFill>
                <a:latin typeface="Futura Lt BT" panose="020B0402020204020303" pitchFamily="34" charset="0"/>
              </a:rPr>
            </a:br>
            <a:endParaRPr lang="en-US" dirty="0"/>
          </a:p>
        </p:txBody>
      </p:sp>
      <p:sp>
        <p:nvSpPr>
          <p:cNvPr id="6" name="Content Placeholder 5">
            <a:extLst>
              <a:ext uri="{FF2B5EF4-FFF2-40B4-BE49-F238E27FC236}">
                <a16:creationId xmlns:a16="http://schemas.microsoft.com/office/drawing/2014/main" id="{304EAC65-91B2-4780-9EB7-49D306E17997}"/>
              </a:ext>
            </a:extLst>
          </p:cNvPr>
          <p:cNvSpPr>
            <a:spLocks noGrp="1"/>
          </p:cNvSpPr>
          <p:nvPr>
            <p:ph idx="1"/>
          </p:nvPr>
        </p:nvSpPr>
        <p:spPr>
          <a:xfrm>
            <a:off x="6691281" y="1056443"/>
            <a:ext cx="5150529" cy="4847208"/>
          </a:xfrm>
        </p:spPr>
        <p:txBody>
          <a:bodyPr/>
          <a:lstStyle/>
          <a:p>
            <a:r>
              <a:rPr lang="en-US" sz="2400" b="1" baseline="30000" dirty="0">
                <a:solidFill>
                  <a:schemeClr val="tx1">
                    <a:lumMod val="65000"/>
                    <a:lumOff val="35000"/>
                  </a:schemeClr>
                </a:solidFill>
                <a:latin typeface="Futura Md BT" panose="020B0802020204020204" pitchFamily="34" charset="0"/>
              </a:rPr>
              <a:t>Four Person Onsite Management team </a:t>
            </a:r>
          </a:p>
          <a:p>
            <a:endParaRPr lang="en-US" sz="2400" b="1" baseline="30000" dirty="0">
              <a:solidFill>
                <a:schemeClr val="tx1">
                  <a:lumMod val="65000"/>
                  <a:lumOff val="35000"/>
                </a:schemeClr>
              </a:solidFill>
              <a:latin typeface="Futura Md BT" panose="020B0802020204020204" pitchFamily="34" charset="0"/>
            </a:endParaRPr>
          </a:p>
          <a:p>
            <a:r>
              <a:rPr lang="en-US" sz="2400" b="1" baseline="30000" dirty="0">
                <a:solidFill>
                  <a:schemeClr val="tx1">
                    <a:lumMod val="65000"/>
                    <a:lumOff val="35000"/>
                  </a:schemeClr>
                </a:solidFill>
                <a:latin typeface="Futura Md BT" panose="020B0802020204020204" pitchFamily="34" charset="0"/>
              </a:rPr>
              <a:t>Secure resident entrance lobby with dedicated package storage</a:t>
            </a:r>
          </a:p>
          <a:p>
            <a:endParaRPr lang="en-US" sz="2400" b="1" baseline="30000" dirty="0">
              <a:solidFill>
                <a:schemeClr val="tx1">
                  <a:lumMod val="65000"/>
                  <a:lumOff val="35000"/>
                </a:schemeClr>
              </a:solidFill>
              <a:latin typeface="Futura Md BT" panose="020B0802020204020204" pitchFamily="34" charset="0"/>
            </a:endParaRPr>
          </a:p>
          <a:p>
            <a:r>
              <a:rPr lang="en-US" sz="2400" b="1" baseline="30000" dirty="0">
                <a:solidFill>
                  <a:schemeClr val="tx1">
                    <a:lumMod val="65000"/>
                    <a:lumOff val="35000"/>
                  </a:schemeClr>
                </a:solidFill>
                <a:latin typeface="Futura Md BT" panose="020B0802020204020204" pitchFamily="34" charset="0"/>
              </a:rPr>
              <a:t>Community Room with Rooftop patio and fire pit</a:t>
            </a:r>
          </a:p>
          <a:p>
            <a:endParaRPr lang="en-US" sz="2400" b="1" baseline="30000" dirty="0">
              <a:solidFill>
                <a:schemeClr val="tx1">
                  <a:lumMod val="65000"/>
                  <a:lumOff val="35000"/>
                </a:schemeClr>
              </a:solidFill>
              <a:latin typeface="Futura Md BT" panose="020B0802020204020204" pitchFamily="34" charset="0"/>
            </a:endParaRPr>
          </a:p>
          <a:p>
            <a:r>
              <a:rPr lang="en-US" sz="2400" b="1" baseline="30000" dirty="0">
                <a:solidFill>
                  <a:schemeClr val="tx1">
                    <a:lumMod val="65000"/>
                    <a:lumOff val="35000"/>
                  </a:schemeClr>
                </a:solidFill>
                <a:latin typeface="Futura Md BT" panose="020B0802020204020204" pitchFamily="34" charset="0"/>
              </a:rPr>
              <a:t>Fitness Center</a:t>
            </a:r>
          </a:p>
          <a:p>
            <a:pPr marL="0" indent="0">
              <a:buNone/>
            </a:pPr>
            <a:endParaRPr lang="en-US" sz="2400" b="1" baseline="30000" dirty="0">
              <a:solidFill>
                <a:schemeClr val="tx1">
                  <a:lumMod val="65000"/>
                  <a:lumOff val="35000"/>
                </a:schemeClr>
              </a:solidFill>
              <a:latin typeface="Futura Md BT" panose="020B0802020204020204" pitchFamily="34" charset="0"/>
            </a:endParaRPr>
          </a:p>
          <a:p>
            <a:endParaRPr lang="en-US" sz="2400" b="1" baseline="30000" dirty="0">
              <a:solidFill>
                <a:schemeClr val="tx1">
                  <a:lumMod val="65000"/>
                  <a:lumOff val="35000"/>
                </a:schemeClr>
              </a:solidFill>
              <a:latin typeface="Futura Md BT" panose="020B0802020204020204" pitchFamily="34" charset="0"/>
            </a:endParaRPr>
          </a:p>
          <a:p>
            <a:r>
              <a:rPr lang="en-US" sz="2400" b="1" baseline="30000" dirty="0">
                <a:solidFill>
                  <a:schemeClr val="tx1">
                    <a:lumMod val="65000"/>
                    <a:lumOff val="35000"/>
                  </a:schemeClr>
                </a:solidFill>
                <a:latin typeface="Futura Md BT" panose="020B0802020204020204" pitchFamily="34" charset="0"/>
              </a:rPr>
              <a:t>Dedicated underground Parking</a:t>
            </a:r>
          </a:p>
          <a:p>
            <a:endParaRPr lang="en-US" b="1" baseline="30000" dirty="0">
              <a:solidFill>
                <a:schemeClr val="tx1">
                  <a:lumMod val="65000"/>
                  <a:lumOff val="35000"/>
                </a:schemeClr>
              </a:solidFill>
              <a:latin typeface="Futura Md BT" panose="020B0802020204020204" pitchFamily="34" charset="0"/>
            </a:endParaRPr>
          </a:p>
          <a:p>
            <a:endParaRPr lang="en-US" dirty="0"/>
          </a:p>
        </p:txBody>
      </p:sp>
      <p:sp>
        <p:nvSpPr>
          <p:cNvPr id="9" name="Content Placeholder 8">
            <a:extLst>
              <a:ext uri="{FF2B5EF4-FFF2-40B4-BE49-F238E27FC236}">
                <a16:creationId xmlns:a16="http://schemas.microsoft.com/office/drawing/2014/main" id="{165FF5E7-8E0C-416C-ACE7-357FD2E13B2B}"/>
              </a:ext>
            </a:extLst>
          </p:cNvPr>
          <p:cNvSpPr>
            <a:spLocks noGrp="1"/>
          </p:cNvSpPr>
          <p:nvPr>
            <p:ph type="body" sz="half" idx="2"/>
          </p:nvPr>
        </p:nvSpPr>
        <p:spPr/>
        <p:txBody>
          <a:bodyPr>
            <a:normAutofit/>
          </a:bodyPr>
          <a:lstStyle/>
          <a:p>
            <a:pPr marL="458343" indent="-458343">
              <a:buFont typeface="Arial" panose="020B0604020202020204" pitchFamily="34" charset="0"/>
              <a:buChar char="•"/>
            </a:pPr>
            <a:endParaRPr lang="en-US" b="1" baseline="30000" dirty="0">
              <a:solidFill>
                <a:schemeClr val="tx1">
                  <a:lumMod val="65000"/>
                  <a:lumOff val="35000"/>
                </a:schemeClr>
              </a:solidFill>
              <a:latin typeface="Futura Md BT" panose="020B0802020204020204" pitchFamily="34" charset="0"/>
            </a:endParaRPr>
          </a:p>
          <a:p>
            <a:endParaRPr lang="en-US" dirty="0"/>
          </a:p>
        </p:txBody>
      </p:sp>
      <p:pic>
        <p:nvPicPr>
          <p:cNvPr id="7" name="Picture 6">
            <a:extLst>
              <a:ext uri="{FF2B5EF4-FFF2-40B4-BE49-F238E27FC236}">
                <a16:creationId xmlns:a16="http://schemas.microsoft.com/office/drawing/2014/main" id="{9D9E032C-EDE1-4CE8-BBB0-F3B5BB6F8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40" y="1020932"/>
            <a:ext cx="6595341" cy="4882719"/>
          </a:xfrm>
          <a:prstGeom prst="rect">
            <a:avLst/>
          </a:prstGeom>
        </p:spPr>
      </p:pic>
    </p:spTree>
    <p:extLst>
      <p:ext uri="{BB962C8B-B14F-4D97-AF65-F5344CB8AC3E}">
        <p14:creationId xmlns:p14="http://schemas.microsoft.com/office/powerpoint/2010/main" val="11978718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493</Words>
  <Application>Microsoft Office PowerPoint</Application>
  <PresentationFormat>Widescreen</PresentationFormat>
  <Paragraphs>95</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Futura Lt BT</vt:lpstr>
      <vt:lpstr>Futura Md BT</vt:lpstr>
      <vt:lpstr>Times New Roman</vt:lpstr>
      <vt:lpstr>Mesh</vt:lpstr>
      <vt:lpstr>PowerPoint Presentation</vt:lpstr>
      <vt:lpstr>PowerPoint Presentation</vt:lpstr>
      <vt:lpstr>PowerPoint Presentation</vt:lpstr>
      <vt:lpstr>PowerPoint Presentation</vt:lpstr>
      <vt:lpstr>Projected Rents</vt:lpstr>
      <vt:lpstr>PowerPoint Presentation</vt:lpstr>
      <vt:lpstr>Sustainable Project Elements</vt:lpstr>
      <vt:lpstr>PowerPoint Presentation</vt:lpstr>
      <vt:lpstr>Resident Community Amenities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Schwickert</dc:creator>
  <cp:lastModifiedBy>Ian Schwickert</cp:lastModifiedBy>
  <cp:revision>15</cp:revision>
  <cp:lastPrinted>2019-05-14T15:47:10Z</cp:lastPrinted>
  <dcterms:created xsi:type="dcterms:W3CDTF">2019-02-26T19:35:56Z</dcterms:created>
  <dcterms:modified xsi:type="dcterms:W3CDTF">2019-05-14T20:56:35Z</dcterms:modified>
</cp:coreProperties>
</file>