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70" r:id="rId3"/>
    <p:sldId id="257" r:id="rId4"/>
    <p:sldId id="278" r:id="rId5"/>
    <p:sldId id="279" r:id="rId6"/>
    <p:sldId id="261" r:id="rId7"/>
    <p:sldId id="259" r:id="rId8"/>
    <p:sldId id="280" r:id="rId9"/>
    <p:sldId id="260" r:id="rId10"/>
    <p:sldId id="262" r:id="rId11"/>
    <p:sldId id="283" r:id="rId12"/>
    <p:sldId id="284" r:id="rId13"/>
    <p:sldId id="271" r:id="rId14"/>
    <p:sldId id="281" r:id="rId15"/>
    <p:sldId id="264" r:id="rId16"/>
    <p:sldId id="265" r:id="rId17"/>
    <p:sldId id="285" r:id="rId18"/>
    <p:sldId id="282" r:id="rId19"/>
    <p:sldId id="286" r:id="rId20"/>
    <p:sldId id="272" r:id="rId21"/>
    <p:sldId id="273" r:id="rId22"/>
    <p:sldId id="288" r:id="rId23"/>
    <p:sldId id="274" r:id="rId24"/>
    <p:sldId id="289" r:id="rId25"/>
    <p:sldId id="275" r:id="rId26"/>
    <p:sldId id="267" r:id="rId27"/>
  </p:sldIdLst>
  <p:sldSz cx="9144000" cy="6858000" type="screen4x3"/>
  <p:notesSz cx="6950075" cy="9236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4263"/>
    <a:srgbClr val="FF0066"/>
    <a:srgbClr val="134263"/>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37" autoAdjust="0"/>
  </p:normalViewPr>
  <p:slideViewPr>
    <p:cSldViewPr>
      <p:cViewPr varScale="1">
        <p:scale>
          <a:sx n="90" d="100"/>
          <a:sy n="90" d="100"/>
        </p:scale>
        <p:origin x="221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2020</c:v>
                </c:pt>
              </c:strCache>
            </c:strRef>
          </c:tx>
          <c:spPr>
            <a:solidFill>
              <a:schemeClr val="accent1"/>
            </a:solidFill>
            <a:ln>
              <a:noFill/>
            </a:ln>
            <a:effectLst/>
          </c:spPr>
          <c:invertIfNegative val="0"/>
          <c:cat>
            <c:strRef>
              <c:f>Sheet1!$A$2:$A$9</c:f>
              <c:strCache>
                <c:ptCount val="8"/>
                <c:pt idx="0">
                  <c:v>Murder</c:v>
                </c:pt>
                <c:pt idx="1">
                  <c:v>Rape</c:v>
                </c:pt>
                <c:pt idx="2">
                  <c:v>Robbery</c:v>
                </c:pt>
                <c:pt idx="3">
                  <c:v>Agg Assault</c:v>
                </c:pt>
                <c:pt idx="4">
                  <c:v>Burglary</c:v>
                </c:pt>
                <c:pt idx="5">
                  <c:v>Theft</c:v>
                </c:pt>
                <c:pt idx="6">
                  <c:v>MV Theft</c:v>
                </c:pt>
                <c:pt idx="7">
                  <c:v>Arson</c:v>
                </c:pt>
              </c:strCache>
            </c:strRef>
          </c:cat>
          <c:val>
            <c:numRef>
              <c:f>Sheet1!$B$2:$B$9</c:f>
              <c:numCache>
                <c:formatCode>General</c:formatCode>
                <c:ptCount val="8"/>
                <c:pt idx="0">
                  <c:v>0</c:v>
                </c:pt>
                <c:pt idx="1">
                  <c:v>0</c:v>
                </c:pt>
                <c:pt idx="2">
                  <c:v>2</c:v>
                </c:pt>
                <c:pt idx="3">
                  <c:v>1</c:v>
                </c:pt>
                <c:pt idx="4">
                  <c:v>13</c:v>
                </c:pt>
                <c:pt idx="5">
                  <c:v>38</c:v>
                </c:pt>
                <c:pt idx="6">
                  <c:v>6</c:v>
                </c:pt>
                <c:pt idx="7">
                  <c:v>0</c:v>
                </c:pt>
              </c:numCache>
            </c:numRef>
          </c:val>
        </c:ser>
        <c:ser>
          <c:idx val="1"/>
          <c:order val="1"/>
          <c:tx>
            <c:strRef>
              <c:f>Sheet1!$C$1</c:f>
              <c:strCache>
                <c:ptCount val="1"/>
                <c:pt idx="0">
                  <c:v>2021</c:v>
                </c:pt>
              </c:strCache>
            </c:strRef>
          </c:tx>
          <c:spPr>
            <a:solidFill>
              <a:schemeClr val="accent2"/>
            </a:solidFill>
            <a:ln>
              <a:noFill/>
            </a:ln>
            <a:effectLst/>
          </c:spPr>
          <c:invertIfNegative val="0"/>
          <c:cat>
            <c:strRef>
              <c:f>Sheet1!$A$2:$A$9</c:f>
              <c:strCache>
                <c:ptCount val="8"/>
                <c:pt idx="0">
                  <c:v>Murder</c:v>
                </c:pt>
                <c:pt idx="1">
                  <c:v>Rape</c:v>
                </c:pt>
                <c:pt idx="2">
                  <c:v>Robbery</c:v>
                </c:pt>
                <c:pt idx="3">
                  <c:v>Agg Assault</c:v>
                </c:pt>
                <c:pt idx="4">
                  <c:v>Burglary</c:v>
                </c:pt>
                <c:pt idx="5">
                  <c:v>Theft</c:v>
                </c:pt>
                <c:pt idx="6">
                  <c:v>MV Theft</c:v>
                </c:pt>
                <c:pt idx="7">
                  <c:v>Arson</c:v>
                </c:pt>
              </c:strCache>
            </c:strRef>
          </c:cat>
          <c:val>
            <c:numRef>
              <c:f>Sheet1!$C$2:$C$9</c:f>
              <c:numCache>
                <c:formatCode>General</c:formatCode>
                <c:ptCount val="8"/>
                <c:pt idx="0">
                  <c:v>0</c:v>
                </c:pt>
                <c:pt idx="1">
                  <c:v>0</c:v>
                </c:pt>
                <c:pt idx="2">
                  <c:v>3</c:v>
                </c:pt>
                <c:pt idx="3">
                  <c:v>1</c:v>
                </c:pt>
                <c:pt idx="4">
                  <c:v>15</c:v>
                </c:pt>
                <c:pt idx="5">
                  <c:v>53</c:v>
                </c:pt>
                <c:pt idx="6">
                  <c:v>8</c:v>
                </c:pt>
                <c:pt idx="7">
                  <c:v>0</c:v>
                </c:pt>
              </c:numCache>
            </c:numRef>
          </c:val>
        </c:ser>
        <c:ser>
          <c:idx val="2"/>
          <c:order val="2"/>
          <c:tx>
            <c:strRef>
              <c:f>Sheet1!$D$1</c:f>
              <c:strCache>
                <c:ptCount val="1"/>
                <c:pt idx="0">
                  <c:v>2022</c:v>
                </c:pt>
              </c:strCache>
            </c:strRef>
          </c:tx>
          <c:spPr>
            <a:solidFill>
              <a:schemeClr val="accent3"/>
            </a:solidFill>
            <a:ln>
              <a:noFill/>
            </a:ln>
            <a:effectLst/>
          </c:spPr>
          <c:invertIfNegative val="0"/>
          <c:cat>
            <c:strRef>
              <c:f>Sheet1!$A$2:$A$9</c:f>
              <c:strCache>
                <c:ptCount val="8"/>
                <c:pt idx="0">
                  <c:v>Murder</c:v>
                </c:pt>
                <c:pt idx="1">
                  <c:v>Rape</c:v>
                </c:pt>
                <c:pt idx="2">
                  <c:v>Robbery</c:v>
                </c:pt>
                <c:pt idx="3">
                  <c:v>Agg Assault</c:v>
                </c:pt>
                <c:pt idx="4">
                  <c:v>Burglary</c:v>
                </c:pt>
                <c:pt idx="5">
                  <c:v>Theft</c:v>
                </c:pt>
                <c:pt idx="6">
                  <c:v>MV Theft</c:v>
                </c:pt>
                <c:pt idx="7">
                  <c:v>Arson</c:v>
                </c:pt>
              </c:strCache>
            </c:strRef>
          </c:cat>
          <c:val>
            <c:numRef>
              <c:f>Sheet1!$D$2:$D$9</c:f>
              <c:numCache>
                <c:formatCode>General</c:formatCode>
                <c:ptCount val="8"/>
                <c:pt idx="0">
                  <c:v>0</c:v>
                </c:pt>
                <c:pt idx="1">
                  <c:v>0</c:v>
                </c:pt>
                <c:pt idx="2">
                  <c:v>0</c:v>
                </c:pt>
                <c:pt idx="3">
                  <c:v>1</c:v>
                </c:pt>
                <c:pt idx="4">
                  <c:v>6</c:v>
                </c:pt>
                <c:pt idx="5">
                  <c:v>60</c:v>
                </c:pt>
                <c:pt idx="6">
                  <c:v>11</c:v>
                </c:pt>
                <c:pt idx="7">
                  <c:v>0</c:v>
                </c:pt>
              </c:numCache>
            </c:numRef>
          </c:val>
        </c:ser>
        <c:dLbls>
          <c:showLegendKey val="0"/>
          <c:showVal val="0"/>
          <c:showCatName val="0"/>
          <c:showSerName val="0"/>
          <c:showPercent val="0"/>
          <c:showBubbleSize val="0"/>
        </c:dLbls>
        <c:gapWidth val="219"/>
        <c:overlap val="-27"/>
        <c:axId val="185183616"/>
        <c:axId val="183897456"/>
      </c:barChart>
      <c:catAx>
        <c:axId val="185183616"/>
        <c:scaling>
          <c:orientation val="minMax"/>
        </c:scaling>
        <c:delete val="0"/>
        <c:axPos val="b"/>
        <c:numFmt formatCode="General" sourceLinked="1"/>
        <c:majorTickMark val="none"/>
        <c:minorTickMark val="none"/>
        <c:tickLblPos val="nextTo"/>
        <c:spPr>
          <a:noFill/>
          <a:ln w="9508" cap="flat" cmpd="sng" algn="ctr">
            <a:solidFill>
              <a:schemeClr val="tx1">
                <a:lumMod val="15000"/>
                <a:lumOff val="85000"/>
              </a:schemeClr>
            </a:solidFill>
            <a:round/>
          </a:ln>
          <a:effectLst/>
        </c:spPr>
        <c:txPr>
          <a:bodyPr rot="-6000000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crossAx val="183897456"/>
        <c:crosses val="autoZero"/>
        <c:auto val="1"/>
        <c:lblAlgn val="ctr"/>
        <c:lblOffset val="100"/>
        <c:noMultiLvlLbl val="0"/>
      </c:catAx>
      <c:valAx>
        <c:axId val="183897456"/>
        <c:scaling>
          <c:orientation val="minMax"/>
        </c:scaling>
        <c:delete val="0"/>
        <c:axPos val="l"/>
        <c:majorGridlines>
          <c:spPr>
            <a:ln w="9508"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crossAx val="185183616"/>
        <c:crosses val="autoZero"/>
        <c:crossBetween val="between"/>
      </c:valAx>
      <c:dTable>
        <c:showHorzBorder val="1"/>
        <c:showVertBorder val="1"/>
        <c:showOutline val="1"/>
        <c:showKeys val="1"/>
        <c:spPr>
          <a:noFill/>
          <a:ln w="9508" cap="flat" cmpd="sng" algn="ctr">
            <a:solidFill>
              <a:schemeClr val="tx1">
                <a:lumMod val="15000"/>
                <a:lumOff val="85000"/>
              </a:schemeClr>
            </a:solidFill>
            <a:round/>
          </a:ln>
          <a:effectLst/>
        </c:spPr>
        <c:txPr>
          <a:bodyPr rot="0" spcFirstLastPara="1" vertOverflow="ellipsis" vert="horz" wrap="square" anchor="ctr" anchorCtr="1"/>
          <a:lstStyle/>
          <a:p>
            <a:pPr rtl="0">
              <a:defRPr sz="1195" b="0" i="0" u="none" strike="noStrike" kern="1200" baseline="0">
                <a:solidFill>
                  <a:schemeClr val="tx1">
                    <a:lumMod val="65000"/>
                    <a:lumOff val="35000"/>
                  </a:schemeClr>
                </a:solidFill>
                <a:latin typeface="+mn-lt"/>
                <a:ea typeface="+mn-ea"/>
                <a:cs typeface="+mn-cs"/>
              </a:defRPr>
            </a:pPr>
            <a:endParaRPr lang="en-US"/>
          </a:p>
        </c:txPr>
      </c:dTable>
      <c:spPr>
        <a:noFill/>
        <a:ln w="25355">
          <a:noFill/>
        </a:ln>
      </c:spPr>
    </c:plotArea>
    <c:legend>
      <c:legendPos val="l"/>
      <c:layout/>
      <c:overlay val="0"/>
      <c:spPr>
        <a:noFill/>
        <a:ln>
          <a:noFill/>
        </a:ln>
        <a:effectLst/>
      </c:spPr>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2020</c:v>
                </c:pt>
              </c:strCache>
            </c:strRef>
          </c:tx>
          <c:spPr>
            <a:solidFill>
              <a:schemeClr val="accent1"/>
            </a:solidFill>
            <a:ln>
              <a:noFill/>
            </a:ln>
            <a:effectLst/>
          </c:spPr>
          <c:invertIfNegative val="0"/>
          <c:cat>
            <c:strRef>
              <c:f>Sheet1!$A$2:$A$8</c:f>
              <c:strCache>
                <c:ptCount val="7"/>
                <c:pt idx="0">
                  <c:v>Assault</c:v>
                </c:pt>
                <c:pt idx="1">
                  <c:v>Property Damage</c:v>
                </c:pt>
                <c:pt idx="2">
                  <c:v>Forgery</c:v>
                </c:pt>
                <c:pt idx="3">
                  <c:v>DOC</c:v>
                </c:pt>
                <c:pt idx="4">
                  <c:v>Liquor</c:v>
                </c:pt>
                <c:pt idx="5">
                  <c:v>Weapons</c:v>
                </c:pt>
                <c:pt idx="6">
                  <c:v>Drugs</c:v>
                </c:pt>
              </c:strCache>
            </c:strRef>
          </c:cat>
          <c:val>
            <c:numRef>
              <c:f>Sheet1!$B$2:$B$8</c:f>
              <c:numCache>
                <c:formatCode>General</c:formatCode>
                <c:ptCount val="7"/>
                <c:pt idx="0">
                  <c:v>11</c:v>
                </c:pt>
                <c:pt idx="1">
                  <c:v>10</c:v>
                </c:pt>
                <c:pt idx="2">
                  <c:v>0</c:v>
                </c:pt>
                <c:pt idx="3">
                  <c:v>5</c:v>
                </c:pt>
                <c:pt idx="4">
                  <c:v>0</c:v>
                </c:pt>
                <c:pt idx="5">
                  <c:v>1</c:v>
                </c:pt>
                <c:pt idx="6">
                  <c:v>5</c:v>
                </c:pt>
              </c:numCache>
            </c:numRef>
          </c:val>
        </c:ser>
        <c:ser>
          <c:idx val="1"/>
          <c:order val="1"/>
          <c:tx>
            <c:strRef>
              <c:f>Sheet1!$C$1</c:f>
              <c:strCache>
                <c:ptCount val="1"/>
                <c:pt idx="0">
                  <c:v>2021</c:v>
                </c:pt>
              </c:strCache>
            </c:strRef>
          </c:tx>
          <c:spPr>
            <a:solidFill>
              <a:schemeClr val="accent2"/>
            </a:solidFill>
            <a:ln>
              <a:noFill/>
            </a:ln>
            <a:effectLst/>
          </c:spPr>
          <c:invertIfNegative val="0"/>
          <c:cat>
            <c:strRef>
              <c:f>Sheet1!$A$2:$A$8</c:f>
              <c:strCache>
                <c:ptCount val="7"/>
                <c:pt idx="0">
                  <c:v>Assault</c:v>
                </c:pt>
                <c:pt idx="1">
                  <c:v>Property Damage</c:v>
                </c:pt>
                <c:pt idx="2">
                  <c:v>Forgery</c:v>
                </c:pt>
                <c:pt idx="3">
                  <c:v>DOC</c:v>
                </c:pt>
                <c:pt idx="4">
                  <c:v>Liquor</c:v>
                </c:pt>
                <c:pt idx="5">
                  <c:v>Weapons</c:v>
                </c:pt>
                <c:pt idx="6">
                  <c:v>Drugs</c:v>
                </c:pt>
              </c:strCache>
            </c:strRef>
          </c:cat>
          <c:val>
            <c:numRef>
              <c:f>Sheet1!$C$2:$C$8</c:f>
              <c:numCache>
                <c:formatCode>General</c:formatCode>
                <c:ptCount val="7"/>
                <c:pt idx="0">
                  <c:v>5</c:v>
                </c:pt>
                <c:pt idx="1">
                  <c:v>10</c:v>
                </c:pt>
                <c:pt idx="2">
                  <c:v>4</c:v>
                </c:pt>
                <c:pt idx="3">
                  <c:v>2</c:v>
                </c:pt>
                <c:pt idx="4">
                  <c:v>0</c:v>
                </c:pt>
                <c:pt idx="5">
                  <c:v>2</c:v>
                </c:pt>
                <c:pt idx="6">
                  <c:v>1</c:v>
                </c:pt>
              </c:numCache>
            </c:numRef>
          </c:val>
        </c:ser>
        <c:ser>
          <c:idx val="2"/>
          <c:order val="2"/>
          <c:tx>
            <c:strRef>
              <c:f>Sheet1!$D$1</c:f>
              <c:strCache>
                <c:ptCount val="1"/>
                <c:pt idx="0">
                  <c:v>2022</c:v>
                </c:pt>
              </c:strCache>
            </c:strRef>
          </c:tx>
          <c:spPr>
            <a:solidFill>
              <a:schemeClr val="accent3"/>
            </a:solidFill>
            <a:ln>
              <a:noFill/>
            </a:ln>
            <a:effectLst/>
          </c:spPr>
          <c:invertIfNegative val="0"/>
          <c:cat>
            <c:strRef>
              <c:f>Sheet1!$A$2:$A$8</c:f>
              <c:strCache>
                <c:ptCount val="7"/>
                <c:pt idx="0">
                  <c:v>Assault</c:v>
                </c:pt>
                <c:pt idx="1">
                  <c:v>Property Damage</c:v>
                </c:pt>
                <c:pt idx="2">
                  <c:v>Forgery</c:v>
                </c:pt>
                <c:pt idx="3">
                  <c:v>DOC</c:v>
                </c:pt>
                <c:pt idx="4">
                  <c:v>Liquor</c:v>
                </c:pt>
                <c:pt idx="5">
                  <c:v>Weapons</c:v>
                </c:pt>
                <c:pt idx="6">
                  <c:v>Drugs</c:v>
                </c:pt>
              </c:strCache>
            </c:strRef>
          </c:cat>
          <c:val>
            <c:numRef>
              <c:f>Sheet1!$D$2:$D$8</c:f>
              <c:numCache>
                <c:formatCode>General</c:formatCode>
                <c:ptCount val="7"/>
                <c:pt idx="0">
                  <c:v>8</c:v>
                </c:pt>
                <c:pt idx="1">
                  <c:v>13</c:v>
                </c:pt>
                <c:pt idx="2">
                  <c:v>5</c:v>
                </c:pt>
                <c:pt idx="3">
                  <c:v>2</c:v>
                </c:pt>
                <c:pt idx="4">
                  <c:v>0</c:v>
                </c:pt>
                <c:pt idx="5">
                  <c:v>0</c:v>
                </c:pt>
                <c:pt idx="6">
                  <c:v>3</c:v>
                </c:pt>
              </c:numCache>
            </c:numRef>
          </c:val>
        </c:ser>
        <c:dLbls>
          <c:showLegendKey val="0"/>
          <c:showVal val="0"/>
          <c:showCatName val="0"/>
          <c:showSerName val="0"/>
          <c:showPercent val="0"/>
          <c:showBubbleSize val="0"/>
        </c:dLbls>
        <c:gapWidth val="219"/>
        <c:overlap val="-27"/>
        <c:axId val="400058936"/>
        <c:axId val="400057368"/>
      </c:barChart>
      <c:catAx>
        <c:axId val="400058936"/>
        <c:scaling>
          <c:orientation val="minMax"/>
        </c:scaling>
        <c:delete val="0"/>
        <c:axPos val="b"/>
        <c:numFmt formatCode="General" sourceLinked="1"/>
        <c:majorTickMark val="none"/>
        <c:minorTickMark val="none"/>
        <c:tickLblPos val="nextTo"/>
        <c:spPr>
          <a:noFill/>
          <a:ln w="9508" cap="flat" cmpd="sng" algn="ctr">
            <a:solidFill>
              <a:schemeClr val="tx1">
                <a:lumMod val="15000"/>
                <a:lumOff val="85000"/>
              </a:schemeClr>
            </a:solidFill>
            <a:round/>
          </a:ln>
          <a:effectLst/>
        </c:spPr>
        <c:txPr>
          <a:bodyPr rot="-6000000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crossAx val="400057368"/>
        <c:crosses val="autoZero"/>
        <c:auto val="1"/>
        <c:lblAlgn val="ctr"/>
        <c:lblOffset val="100"/>
        <c:noMultiLvlLbl val="0"/>
      </c:catAx>
      <c:valAx>
        <c:axId val="400057368"/>
        <c:scaling>
          <c:orientation val="minMax"/>
        </c:scaling>
        <c:delete val="0"/>
        <c:axPos val="l"/>
        <c:majorGridlines>
          <c:spPr>
            <a:ln w="9508"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crossAx val="400058936"/>
        <c:crosses val="autoZero"/>
        <c:crossBetween val="between"/>
      </c:valAx>
      <c:dTable>
        <c:showHorzBorder val="1"/>
        <c:showVertBorder val="1"/>
        <c:showOutline val="1"/>
        <c:showKeys val="1"/>
        <c:spPr>
          <a:noFill/>
          <a:ln w="9508" cap="flat" cmpd="sng" algn="ctr">
            <a:solidFill>
              <a:schemeClr val="tx1">
                <a:lumMod val="15000"/>
                <a:lumOff val="85000"/>
              </a:schemeClr>
            </a:solidFill>
            <a:round/>
          </a:ln>
          <a:effectLst/>
        </c:spPr>
        <c:txPr>
          <a:bodyPr rot="0" spcFirstLastPara="1" vertOverflow="ellipsis" vert="horz" wrap="square" anchor="ctr" anchorCtr="1"/>
          <a:lstStyle/>
          <a:p>
            <a:pPr rtl="0">
              <a:defRPr sz="1195" b="0" i="0" u="none" strike="noStrike" kern="1200" baseline="0">
                <a:solidFill>
                  <a:schemeClr val="tx1">
                    <a:lumMod val="65000"/>
                    <a:lumOff val="35000"/>
                  </a:schemeClr>
                </a:solidFill>
                <a:latin typeface="+mn-lt"/>
                <a:ea typeface="+mn-ea"/>
                <a:cs typeface="+mn-cs"/>
              </a:defRPr>
            </a:pPr>
            <a:endParaRPr lang="en-US"/>
          </a:p>
        </c:txPr>
      </c:dTable>
      <c:spPr>
        <a:noFill/>
        <a:ln w="25355">
          <a:noFill/>
        </a:ln>
      </c:spPr>
    </c:plotArea>
    <c:legend>
      <c:legendPos val="l"/>
      <c:layout/>
      <c:overlay val="0"/>
      <c:spPr>
        <a:noFill/>
        <a:ln>
          <a:noFill/>
        </a:ln>
        <a:effectLst/>
      </c:spPr>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587106299212587E-2"/>
          <c:y val="4.2765748031496062E-2"/>
          <c:w val="0.90049622703412069"/>
          <c:h val="0.79995374015748033"/>
        </c:manualLayout>
      </c:layout>
      <c:lineChart>
        <c:grouping val="standard"/>
        <c:varyColors val="0"/>
        <c:ser>
          <c:idx val="0"/>
          <c:order val="0"/>
          <c:tx>
            <c:strRef>
              <c:f>Sheet1!$B$1</c:f>
              <c:strCache>
                <c:ptCount val="1"/>
                <c:pt idx="0">
                  <c:v>Part I</c:v>
                </c:pt>
              </c:strCache>
            </c:strRef>
          </c:tx>
          <c:spPr>
            <a:ln w="28503" cap="rnd">
              <a:solidFill>
                <a:srgbClr val="FF0000"/>
              </a:solidFill>
              <a:round/>
            </a:ln>
            <a:effectLst/>
          </c:spPr>
          <c:marker>
            <c:symbol val="none"/>
          </c:marker>
          <c:cat>
            <c:numRef>
              <c:f>Sheet1!$A$2:$A$6</c:f>
              <c:numCache>
                <c:formatCode>General</c:formatCode>
                <c:ptCount val="5"/>
                <c:pt idx="0">
                  <c:v>2018</c:v>
                </c:pt>
                <c:pt idx="1">
                  <c:v>2019</c:v>
                </c:pt>
                <c:pt idx="2">
                  <c:v>2020</c:v>
                </c:pt>
                <c:pt idx="3">
                  <c:v>2021</c:v>
                </c:pt>
                <c:pt idx="4">
                  <c:v>2022</c:v>
                </c:pt>
              </c:numCache>
            </c:numRef>
          </c:cat>
          <c:val>
            <c:numRef>
              <c:f>Sheet1!$B$2:$B$6</c:f>
              <c:numCache>
                <c:formatCode>General</c:formatCode>
                <c:ptCount val="5"/>
                <c:pt idx="0">
                  <c:v>71</c:v>
                </c:pt>
                <c:pt idx="1">
                  <c:v>57</c:v>
                </c:pt>
                <c:pt idx="2">
                  <c:v>60</c:v>
                </c:pt>
                <c:pt idx="3">
                  <c:v>83</c:v>
                </c:pt>
                <c:pt idx="4">
                  <c:v>78</c:v>
                </c:pt>
              </c:numCache>
            </c:numRef>
          </c:val>
          <c:smooth val="0"/>
        </c:ser>
        <c:ser>
          <c:idx val="1"/>
          <c:order val="1"/>
          <c:tx>
            <c:strRef>
              <c:f>Sheet1!$C$1</c:f>
              <c:strCache>
                <c:ptCount val="1"/>
                <c:pt idx="0">
                  <c:v>Part II</c:v>
                </c:pt>
              </c:strCache>
            </c:strRef>
          </c:tx>
          <c:spPr>
            <a:ln w="28503" cap="rnd">
              <a:solidFill>
                <a:schemeClr val="accent2"/>
              </a:solidFill>
              <a:round/>
            </a:ln>
            <a:effectLst/>
          </c:spPr>
          <c:marker>
            <c:symbol val="none"/>
          </c:marker>
          <c:cat>
            <c:numRef>
              <c:f>Sheet1!$A$2:$A$6</c:f>
              <c:numCache>
                <c:formatCode>General</c:formatCode>
                <c:ptCount val="5"/>
                <c:pt idx="0">
                  <c:v>2018</c:v>
                </c:pt>
                <c:pt idx="1">
                  <c:v>2019</c:v>
                </c:pt>
                <c:pt idx="2">
                  <c:v>2020</c:v>
                </c:pt>
                <c:pt idx="3">
                  <c:v>2021</c:v>
                </c:pt>
                <c:pt idx="4">
                  <c:v>2022</c:v>
                </c:pt>
              </c:numCache>
            </c:numRef>
          </c:cat>
          <c:val>
            <c:numRef>
              <c:f>Sheet1!$C$2:$C$6</c:f>
              <c:numCache>
                <c:formatCode>General</c:formatCode>
                <c:ptCount val="5"/>
                <c:pt idx="0">
                  <c:v>87</c:v>
                </c:pt>
                <c:pt idx="1">
                  <c:v>62</c:v>
                </c:pt>
                <c:pt idx="2">
                  <c:v>69</c:v>
                </c:pt>
                <c:pt idx="3">
                  <c:v>62</c:v>
                </c:pt>
                <c:pt idx="4">
                  <c:v>71</c:v>
                </c:pt>
              </c:numCache>
            </c:numRef>
          </c:val>
          <c:smooth val="0"/>
        </c:ser>
        <c:dLbls>
          <c:showLegendKey val="0"/>
          <c:showVal val="0"/>
          <c:showCatName val="0"/>
          <c:showSerName val="0"/>
          <c:showPercent val="0"/>
          <c:showBubbleSize val="0"/>
        </c:dLbls>
        <c:smooth val="0"/>
        <c:axId val="400061288"/>
        <c:axId val="400059720"/>
      </c:lineChart>
      <c:catAx>
        <c:axId val="400061288"/>
        <c:scaling>
          <c:orientation val="minMax"/>
        </c:scaling>
        <c:delete val="0"/>
        <c:axPos val="b"/>
        <c:numFmt formatCode="General" sourceLinked="1"/>
        <c:majorTickMark val="none"/>
        <c:minorTickMark val="none"/>
        <c:tickLblPos val="nextTo"/>
        <c:spPr>
          <a:noFill/>
          <a:ln w="9501" cap="flat" cmpd="sng" algn="ctr">
            <a:solidFill>
              <a:schemeClr val="tx1">
                <a:lumMod val="15000"/>
                <a:lumOff val="85000"/>
              </a:schemeClr>
            </a:solidFill>
            <a:round/>
          </a:ln>
          <a:effectLst/>
        </c:spPr>
        <c:txPr>
          <a:bodyPr rot="-60000000" spcFirstLastPara="1" vertOverflow="ellipsis" vert="horz" wrap="square" anchor="ctr" anchorCtr="1"/>
          <a:lstStyle/>
          <a:p>
            <a:pPr>
              <a:defRPr sz="1194" b="0" i="0" u="none" strike="noStrike" kern="1200" baseline="0">
                <a:solidFill>
                  <a:schemeClr val="tx1">
                    <a:lumMod val="65000"/>
                    <a:lumOff val="35000"/>
                  </a:schemeClr>
                </a:solidFill>
                <a:latin typeface="+mn-lt"/>
                <a:ea typeface="+mn-ea"/>
                <a:cs typeface="+mn-cs"/>
              </a:defRPr>
            </a:pPr>
            <a:endParaRPr lang="en-US"/>
          </a:p>
        </c:txPr>
        <c:crossAx val="400059720"/>
        <c:crosses val="autoZero"/>
        <c:auto val="1"/>
        <c:lblAlgn val="ctr"/>
        <c:lblOffset val="100"/>
        <c:noMultiLvlLbl val="0"/>
      </c:catAx>
      <c:valAx>
        <c:axId val="400059720"/>
        <c:scaling>
          <c:orientation val="minMax"/>
        </c:scaling>
        <c:delete val="0"/>
        <c:axPos val="l"/>
        <c:majorGridlines>
          <c:spPr>
            <a:ln w="9501"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4" b="0" i="0" u="none" strike="noStrike" kern="1200" baseline="0">
                <a:solidFill>
                  <a:schemeClr val="tx1">
                    <a:lumMod val="65000"/>
                    <a:lumOff val="35000"/>
                  </a:schemeClr>
                </a:solidFill>
                <a:latin typeface="+mn-lt"/>
                <a:ea typeface="+mn-ea"/>
                <a:cs typeface="+mn-cs"/>
              </a:defRPr>
            </a:pPr>
            <a:endParaRPr lang="en-US"/>
          </a:p>
        </c:txPr>
        <c:crossAx val="400061288"/>
        <c:crosses val="autoZero"/>
        <c:crossBetween val="between"/>
      </c:valAx>
      <c:spPr>
        <a:noFill/>
        <a:ln w="25336">
          <a:noFill/>
        </a:ln>
      </c:spPr>
    </c:plotArea>
    <c:legend>
      <c:legendPos val="b"/>
      <c:layout/>
      <c:overlay val="0"/>
      <c:spPr>
        <a:noFill/>
        <a:ln>
          <a:noFill/>
        </a:ln>
        <a:effectLst/>
      </c:spPr>
      <c:txPr>
        <a:bodyPr rot="0" spcFirstLastPara="1" vertOverflow="ellipsis" vert="horz" wrap="square" anchor="ctr" anchorCtr="1"/>
        <a:lstStyle/>
        <a:p>
          <a:pPr>
            <a:defRPr sz="1194"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368438320209977E-2"/>
          <c:y val="0.15967199803149604"/>
          <c:w val="0.88663156167979007"/>
          <c:h val="0.70492249015748032"/>
        </c:manualLayout>
      </c:layout>
      <c:lineChart>
        <c:grouping val="standard"/>
        <c:varyColors val="0"/>
        <c:ser>
          <c:idx val="0"/>
          <c:order val="0"/>
          <c:tx>
            <c:strRef>
              <c:f>Sheet1!$B$1</c:f>
              <c:strCache>
                <c:ptCount val="1"/>
                <c:pt idx="0">
                  <c:v>Column5</c:v>
                </c:pt>
              </c:strCache>
            </c:strRef>
          </c:tx>
          <c:spPr>
            <a:ln w="2853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5"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5"/>
                <c:pt idx="0">
                  <c:v>2018</c:v>
                </c:pt>
                <c:pt idx="1">
                  <c:v>2019</c:v>
                </c:pt>
                <c:pt idx="2">
                  <c:v>2020</c:v>
                </c:pt>
                <c:pt idx="3">
                  <c:v>2021</c:v>
                </c:pt>
                <c:pt idx="4">
                  <c:v>2022</c:v>
                </c:pt>
              </c:numCache>
            </c:numRef>
          </c:cat>
          <c:val>
            <c:numRef>
              <c:f>Sheet1!$B$2:$B$6</c:f>
              <c:numCache>
                <c:formatCode>General</c:formatCode>
                <c:ptCount val="5"/>
                <c:pt idx="0">
                  <c:v>2279</c:v>
                </c:pt>
                <c:pt idx="1">
                  <c:v>2637</c:v>
                </c:pt>
                <c:pt idx="2">
                  <c:v>2141</c:v>
                </c:pt>
                <c:pt idx="3">
                  <c:v>1629</c:v>
                </c:pt>
                <c:pt idx="4">
                  <c:v>1873</c:v>
                </c:pt>
              </c:numCache>
            </c:numRef>
          </c:val>
          <c:smooth val="0"/>
        </c:ser>
        <c:ser>
          <c:idx val="1"/>
          <c:order val="1"/>
          <c:tx>
            <c:strRef>
              <c:f>Sheet1!$C$1</c:f>
              <c:strCache>
                <c:ptCount val="1"/>
                <c:pt idx="0">
                  <c:v>Column1</c:v>
                </c:pt>
              </c:strCache>
            </c:strRef>
          </c:tx>
          <c:spPr>
            <a:ln w="2853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5"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2018</c:v>
                </c:pt>
                <c:pt idx="1">
                  <c:v>2019</c:v>
                </c:pt>
                <c:pt idx="2">
                  <c:v>2020</c:v>
                </c:pt>
                <c:pt idx="3">
                  <c:v>2021</c:v>
                </c:pt>
                <c:pt idx="4">
                  <c:v>2022</c:v>
                </c:pt>
              </c:numCache>
            </c:numRef>
          </c:cat>
          <c:val>
            <c:numRef>
              <c:f>Sheet1!$C$2:$C$6</c:f>
              <c:numCache>
                <c:formatCode>General</c:formatCode>
                <c:ptCount val="5"/>
              </c:numCache>
            </c:numRef>
          </c:val>
          <c:smooth val="0"/>
        </c:ser>
        <c:ser>
          <c:idx val="2"/>
          <c:order val="2"/>
          <c:tx>
            <c:strRef>
              <c:f>Sheet1!$D$1</c:f>
              <c:strCache>
                <c:ptCount val="1"/>
                <c:pt idx="0">
                  <c:v>Column2</c:v>
                </c:pt>
              </c:strCache>
            </c:strRef>
          </c:tx>
          <c:spPr>
            <a:ln w="2853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5"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2018</c:v>
                </c:pt>
                <c:pt idx="1">
                  <c:v>2019</c:v>
                </c:pt>
                <c:pt idx="2">
                  <c:v>2020</c:v>
                </c:pt>
                <c:pt idx="3">
                  <c:v>2021</c:v>
                </c:pt>
                <c:pt idx="4">
                  <c:v>2022</c:v>
                </c:pt>
              </c:numCache>
            </c:numRef>
          </c:cat>
          <c:val>
            <c:numRef>
              <c:f>Sheet1!$D$2:$D$6</c:f>
              <c:numCache>
                <c:formatCode>General</c:formatCode>
                <c:ptCount val="5"/>
              </c:numCache>
            </c:numRef>
          </c:val>
          <c:smooth val="0"/>
        </c:ser>
        <c:ser>
          <c:idx val="3"/>
          <c:order val="3"/>
          <c:tx>
            <c:strRef>
              <c:f>Sheet1!$E$1</c:f>
              <c:strCache>
                <c:ptCount val="1"/>
                <c:pt idx="0">
                  <c:v>Column3</c:v>
                </c:pt>
              </c:strCache>
            </c:strRef>
          </c:tx>
          <c:spPr>
            <a:ln w="2853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5"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2018</c:v>
                </c:pt>
                <c:pt idx="1">
                  <c:v>2019</c:v>
                </c:pt>
                <c:pt idx="2">
                  <c:v>2020</c:v>
                </c:pt>
                <c:pt idx="3">
                  <c:v>2021</c:v>
                </c:pt>
                <c:pt idx="4">
                  <c:v>2022</c:v>
                </c:pt>
              </c:numCache>
            </c:numRef>
          </c:cat>
          <c:val>
            <c:numRef>
              <c:f>Sheet1!$E$2:$E$6</c:f>
              <c:numCache>
                <c:formatCode>General</c:formatCode>
                <c:ptCount val="5"/>
              </c:numCache>
            </c:numRef>
          </c:val>
          <c:smooth val="0"/>
        </c:ser>
        <c:ser>
          <c:idx val="4"/>
          <c:order val="4"/>
          <c:tx>
            <c:strRef>
              <c:f>Sheet1!$F$1</c:f>
              <c:strCache>
                <c:ptCount val="1"/>
                <c:pt idx="0">
                  <c:v>Column4</c:v>
                </c:pt>
              </c:strCache>
            </c:strRef>
          </c:tx>
          <c:spPr>
            <a:ln w="2853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5"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2018</c:v>
                </c:pt>
                <c:pt idx="1">
                  <c:v>2019</c:v>
                </c:pt>
                <c:pt idx="2">
                  <c:v>2020</c:v>
                </c:pt>
                <c:pt idx="3">
                  <c:v>2021</c:v>
                </c:pt>
                <c:pt idx="4">
                  <c:v>2022</c:v>
                </c:pt>
              </c:numCache>
            </c:numRef>
          </c:cat>
          <c:val>
            <c:numRef>
              <c:f>Sheet1!$F$2:$F$6</c:f>
              <c:numCache>
                <c:formatCode>General</c:formatCode>
                <c:ptCount val="5"/>
              </c:numCache>
            </c:numRef>
          </c:val>
          <c:smooth val="0"/>
        </c:ser>
        <c:dLbls>
          <c:showLegendKey val="0"/>
          <c:showVal val="0"/>
          <c:showCatName val="0"/>
          <c:showSerName val="0"/>
          <c:showPercent val="0"/>
          <c:showBubbleSize val="0"/>
        </c:dLbls>
        <c:smooth val="0"/>
        <c:axId val="400062072"/>
        <c:axId val="400062464"/>
      </c:lineChart>
      <c:catAx>
        <c:axId val="400062072"/>
        <c:scaling>
          <c:orientation val="minMax"/>
        </c:scaling>
        <c:delete val="0"/>
        <c:axPos val="b"/>
        <c:numFmt formatCode="General" sourceLinked="1"/>
        <c:majorTickMark val="none"/>
        <c:minorTickMark val="none"/>
        <c:tickLblPos val="nextTo"/>
        <c:spPr>
          <a:noFill/>
          <a:ln w="9512" cap="flat" cmpd="sng" algn="ctr">
            <a:solidFill>
              <a:schemeClr val="tx1">
                <a:lumMod val="15000"/>
                <a:lumOff val="85000"/>
              </a:schemeClr>
            </a:solidFill>
            <a:round/>
          </a:ln>
          <a:effectLst/>
        </c:spPr>
        <c:txPr>
          <a:bodyPr rot="-6000000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crossAx val="400062464"/>
        <c:crosses val="autoZero"/>
        <c:auto val="1"/>
        <c:lblAlgn val="ctr"/>
        <c:lblOffset val="100"/>
        <c:noMultiLvlLbl val="0"/>
      </c:catAx>
      <c:valAx>
        <c:axId val="400062464"/>
        <c:scaling>
          <c:orientation val="minMax"/>
        </c:scaling>
        <c:delete val="0"/>
        <c:axPos val="l"/>
        <c:majorGridlines>
          <c:spPr>
            <a:ln w="9512" cap="flat" cmpd="sng" algn="ctr">
              <a:solidFill>
                <a:schemeClr val="tx1">
                  <a:lumMod val="75000"/>
                  <a:lumOff val="2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crossAx val="400062072"/>
        <c:crosses val="autoZero"/>
        <c:crossBetween val="between"/>
      </c:valAx>
      <c:spPr>
        <a:noFill/>
        <a:ln w="25365">
          <a:noFill/>
        </a:ln>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Traffic Stop by Type</c:v>
                </c:pt>
              </c:strCache>
            </c:strRef>
          </c:tx>
          <c:dPt>
            <c:idx val="0"/>
            <c:bubble3D val="0"/>
            <c:spPr>
              <a:solidFill>
                <a:srgbClr val="104263"/>
              </a:solidFill>
              <a:ln w="10126">
                <a:solidFill>
                  <a:srgbClr val="FFFFFF"/>
                </a:solidFill>
                <a:prstDash val="solid"/>
              </a:ln>
            </c:spPr>
          </c:dPt>
          <c:dPt>
            <c:idx val="1"/>
            <c:bubble3D val="0"/>
            <c:spPr>
              <a:solidFill>
                <a:srgbClr val="FF0000"/>
              </a:solidFill>
              <a:ln w="10126">
                <a:solidFill>
                  <a:srgbClr val="FFFFFF"/>
                </a:solidFill>
                <a:prstDash val="solid"/>
              </a:ln>
            </c:spPr>
          </c:dPt>
          <c:dPt>
            <c:idx val="2"/>
            <c:bubble3D val="0"/>
            <c:spPr>
              <a:solidFill>
                <a:srgbClr val="FFFFFF"/>
              </a:solidFill>
              <a:ln w="10126">
                <a:solidFill>
                  <a:srgbClr val="FFFFFF"/>
                </a:solidFill>
                <a:prstDash val="solid"/>
              </a:ln>
            </c:spPr>
          </c:dPt>
          <c:dPt>
            <c:idx val="3"/>
            <c:bubble3D val="0"/>
            <c:spPr>
              <a:solidFill>
                <a:srgbClr val="FFFF00"/>
              </a:solidFill>
              <a:ln w="10126">
                <a:solidFill>
                  <a:srgbClr val="FFFFFF"/>
                </a:solidFill>
                <a:prstDash val="solid"/>
              </a:ln>
            </c:spPr>
          </c:dPt>
          <c:dLbls>
            <c:dLbl>
              <c:idx val="0"/>
              <c:layout>
                <c:manualLayout>
                  <c:x val="1.5576323987538941E-2"/>
                  <c:y val="-2.7472527472527472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1.0903426791277258E-2"/>
                  <c:y val="2.7472527472527472E-2"/>
                </c:manualLayout>
              </c:layout>
              <c:tx>
                <c:rich>
                  <a:bodyPr/>
                  <a:lstStyle/>
                  <a:p>
                    <a:fld id="{8226A419-E6F5-4D6D-9805-062C8C24E78E}" type="CATEGORYNAME">
                      <a:rPr lang="en-US"/>
                      <a:pPr/>
                      <a:t>[CATEGORY NAME]</a:t>
                    </a:fld>
                    <a:r>
                      <a:rPr lang="en-US" baseline="0" dirty="0"/>
                      <a:t>
</a:t>
                    </a:r>
                    <a:r>
                      <a:rPr lang="en-US" baseline="0" dirty="0" smtClean="0"/>
                      <a:t>14%</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2"/>
              <c:layout>
                <c:manualLayout>
                  <c:x val="2.336448598130841E-2"/>
                  <c:y val="2.1978021978021966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2.8037383177570093E-2"/>
                  <c:y val="-8.241758241758242E-3"/>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w="20254">
                <a:noFill/>
              </a:ln>
            </c:spPr>
            <c:txPr>
              <a:bodyPr rot="0" spcFirstLastPara="1" vertOverflow="ellipsis" vert="horz" wrap="square" lIns="38100" tIns="19050" rIns="38100" bIns="19050" anchor="ctr" anchorCtr="1">
                <a:spAutoFit/>
              </a:bodyPr>
              <a:lstStyle/>
              <a:p>
                <a:pPr>
                  <a:defRPr sz="1596"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7421"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Moving</c:v>
                </c:pt>
                <c:pt idx="1">
                  <c:v>Vehicle</c:v>
                </c:pt>
                <c:pt idx="2">
                  <c:v>Investigative</c:v>
                </c:pt>
                <c:pt idx="3">
                  <c:v>911 Call</c:v>
                </c:pt>
              </c:strCache>
            </c:strRef>
          </c:cat>
          <c:val>
            <c:numRef>
              <c:f>Sheet1!$B$2:$B$5</c:f>
              <c:numCache>
                <c:formatCode>General</c:formatCode>
                <c:ptCount val="4"/>
                <c:pt idx="0">
                  <c:v>2061</c:v>
                </c:pt>
                <c:pt idx="1">
                  <c:v>381</c:v>
                </c:pt>
                <c:pt idx="2">
                  <c:v>193</c:v>
                </c:pt>
                <c:pt idx="3">
                  <c:v>69</c:v>
                </c:pt>
              </c:numCache>
            </c:numRef>
          </c:val>
        </c:ser>
        <c:dLbls>
          <c:showLegendKey val="0"/>
          <c:showVal val="0"/>
          <c:showCatName val="0"/>
          <c:showSerName val="0"/>
          <c:showPercent val="0"/>
          <c:showBubbleSize val="0"/>
          <c:showLeaderLines val="1"/>
        </c:dLbls>
        <c:firstSliceAng val="0"/>
      </c:pieChart>
      <c:spPr>
        <a:noFill/>
        <a:ln w="25363">
          <a:noFill/>
        </a:ln>
      </c:spPr>
    </c:plotArea>
    <c:legend>
      <c:legendPos val="b"/>
      <c:layout/>
      <c:overlay val="0"/>
      <c:spPr>
        <a:noFill/>
        <a:ln w="20254">
          <a:noFill/>
        </a:ln>
      </c:spPr>
      <c:txPr>
        <a:bodyPr rot="0" spcFirstLastPara="1" vertOverflow="ellipsis" vert="horz" wrap="square" anchor="ctr" anchorCtr="1"/>
        <a:lstStyle/>
        <a:p>
          <a:pPr>
            <a:defRPr sz="1396"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98" b="1" i="0" u="none" strike="noStrike" kern="1200" baseline="0">
                <a:solidFill>
                  <a:schemeClr val="tx1">
                    <a:lumMod val="65000"/>
                    <a:lumOff val="35000"/>
                  </a:schemeClr>
                </a:solidFill>
                <a:latin typeface="+mn-lt"/>
                <a:ea typeface="+mn-ea"/>
                <a:cs typeface="+mn-cs"/>
              </a:defRPr>
            </a:pPr>
            <a:r>
              <a:rPr lang="en-US" dirty="0" smtClean="0"/>
              <a:t>2022 </a:t>
            </a:r>
            <a:r>
              <a:rPr lang="en-US" dirty="0"/>
              <a:t>TRAINING HOURS</a:t>
            </a: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plastic">
              <a:bevelT w="50800" h="50800"/>
            </a:sp3d>
          </c:spPr>
          <c:invertIfNegative val="0"/>
          <c:dPt>
            <c:idx val="0"/>
            <c:invertIfNegative val="0"/>
            <c:bubble3D val="0"/>
            <c:spPr>
              <a:solidFill>
                <a:schemeClr val="accent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plastic">
                <a:bevelT w="50800" h="50800"/>
              </a:sp3d>
            </c:spPr>
          </c:dPt>
          <c:dPt>
            <c:idx val="1"/>
            <c:invertIfNegative val="0"/>
            <c:bubble3D val="0"/>
            <c:spPr>
              <a:solidFill>
                <a:srgbClr val="FFC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plastic">
                <a:bevelT w="50800" h="50800"/>
              </a:sp3d>
            </c:spPr>
          </c:dPt>
          <c:dPt>
            <c:idx val="2"/>
            <c:invertIfNegative val="0"/>
            <c:bubble3D val="0"/>
            <c:spPr>
              <a:solidFill>
                <a:schemeClr val="bg2">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plastic">
                <a:bevelT w="50800" h="50800"/>
              </a:sp3d>
            </c:spPr>
          </c:dPt>
          <c:dPt>
            <c:idx val="3"/>
            <c:invertIfNegative val="0"/>
            <c:bubble3D val="0"/>
            <c:spPr>
              <a:solidFill>
                <a:schemeClr val="accent4"/>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plastic">
                <a:bevelT w="50800" h="50800"/>
              </a:sp3d>
            </c:spPr>
          </c:dPt>
          <c:dPt>
            <c:idx val="4"/>
            <c:invertIfNegative val="0"/>
            <c:bubble3D val="0"/>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plastic">
                <a:bevelT w="50800" h="50800"/>
              </a:sp3d>
            </c:spPr>
          </c:dPt>
          <c:dPt>
            <c:idx val="5"/>
            <c:invertIfNegative val="0"/>
            <c:bubble3D val="0"/>
            <c:spPr>
              <a:solidFill>
                <a:schemeClr val="accent6"/>
              </a:solidFill>
              <a:ln>
                <a:noFill/>
              </a:ln>
              <a:effectLst>
                <a:outerShdw blurRad="57150" dist="19050" dir="5400000" algn="ctr" rotWithShape="0">
                  <a:schemeClr val="accent3">
                    <a:lumMod val="60000"/>
                    <a:lumOff val="40000"/>
                    <a:alpha val="63000"/>
                  </a:schemeClr>
                </a:outerShdw>
              </a:effectLst>
              <a:scene3d>
                <a:camera prst="orthographicFront">
                  <a:rot lat="0" lon="0" rev="0"/>
                </a:camera>
                <a:lightRig rig="threePt" dir="t">
                  <a:rot lat="0" lon="0" rev="19800000"/>
                </a:lightRig>
              </a:scene3d>
              <a:sp3d prstMaterial="plastic">
                <a:bevelT w="50800" h="50800"/>
              </a:sp3d>
            </c:spPr>
          </c:dPt>
          <c:dLbls>
            <c:spPr>
              <a:noFill/>
              <a:ln>
                <a:noFill/>
              </a:ln>
              <a:effectLst/>
            </c:spPr>
            <c:txPr>
              <a:bodyPr rot="0" spcFirstLastPara="1" vertOverflow="ellipsis" vert="horz" wrap="square" lIns="38100" tIns="19050" rIns="38100" bIns="19050" anchor="ctr" anchorCtr="1">
                <a:spAutoFit/>
              </a:bodyPr>
              <a:lstStyle/>
              <a:p>
                <a:pPr>
                  <a:defRPr sz="899"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SWAT/NEGOTIATOR</c:v>
                </c:pt>
                <c:pt idx="1">
                  <c:v>ANNUAL POST/LICENSE REQUIREMENTS</c:v>
                </c:pt>
                <c:pt idx="2">
                  <c:v>DEPARTMENT POLICY</c:v>
                </c:pt>
                <c:pt idx="3">
                  <c:v>OSHA</c:v>
                </c:pt>
                <c:pt idx="4">
                  <c:v>ELECTED</c:v>
                </c:pt>
              </c:strCache>
            </c:strRef>
          </c:cat>
          <c:val>
            <c:numRef>
              <c:f>Sheet1!$B$2:$B$6</c:f>
              <c:numCache>
                <c:formatCode>General</c:formatCode>
                <c:ptCount val="5"/>
                <c:pt idx="0">
                  <c:v>228</c:v>
                </c:pt>
                <c:pt idx="1">
                  <c:v>558</c:v>
                </c:pt>
                <c:pt idx="2">
                  <c:v>147</c:v>
                </c:pt>
                <c:pt idx="3">
                  <c:v>180</c:v>
                </c:pt>
                <c:pt idx="4">
                  <c:v>466</c:v>
                </c:pt>
              </c:numCache>
            </c:numRef>
          </c:val>
        </c:ser>
        <c:ser>
          <c:idx val="1"/>
          <c:order val="1"/>
          <c:tx>
            <c:strRef>
              <c:f>Sheet1!$C$1</c:f>
              <c:strCache>
                <c:ptCount val="1"/>
                <c:pt idx="0">
                  <c:v>Column2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plastic">
              <a:bevelT w="50800" h="50800"/>
            </a:sp3d>
          </c:spPr>
          <c:invertIfNegative val="0"/>
          <c:dLbls>
            <c:spPr>
              <a:noFill/>
              <a:ln>
                <a:noFill/>
              </a:ln>
              <a:effectLst/>
            </c:spPr>
            <c:txPr>
              <a:bodyPr rot="0" spcFirstLastPara="1" vertOverflow="ellipsis" vert="horz" wrap="square" lIns="38100" tIns="19050" rIns="38100" bIns="19050" anchor="ctr" anchorCtr="1">
                <a:spAutoFit/>
              </a:bodyPr>
              <a:lstStyle/>
              <a:p>
                <a:pPr>
                  <a:defRPr sz="899"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SWAT/NEGOTIATOR</c:v>
                </c:pt>
                <c:pt idx="1">
                  <c:v>ANNUAL POST/LICENSE REQUIREMENTS</c:v>
                </c:pt>
                <c:pt idx="2">
                  <c:v>DEPARTMENT POLICY</c:v>
                </c:pt>
                <c:pt idx="3">
                  <c:v>OSHA</c:v>
                </c:pt>
                <c:pt idx="4">
                  <c:v>ELECTED</c:v>
                </c:pt>
              </c:strCache>
            </c:strRef>
          </c:cat>
          <c:val>
            <c:numRef>
              <c:f>Sheet1!$C$2:$C$6</c:f>
              <c:numCache>
                <c:formatCode>General</c:formatCode>
                <c:ptCount val="5"/>
              </c:numCache>
            </c:numRef>
          </c:val>
        </c:ser>
        <c:ser>
          <c:idx val="2"/>
          <c:order val="2"/>
          <c:tx>
            <c:strRef>
              <c:f>Sheet1!$D$1</c:f>
              <c:strCache>
                <c:ptCount val="1"/>
                <c:pt idx="0">
                  <c:v>Column1</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plastic">
              <a:bevelT w="50800" h="50800"/>
            </a:sp3d>
          </c:spPr>
          <c:invertIfNegative val="0"/>
          <c:dLbls>
            <c:spPr>
              <a:noFill/>
              <a:ln>
                <a:noFill/>
              </a:ln>
              <a:effectLst/>
            </c:spPr>
            <c:txPr>
              <a:bodyPr rot="0" spcFirstLastPara="1" vertOverflow="ellipsis" vert="horz" wrap="square" lIns="38100" tIns="19050" rIns="38100" bIns="19050" anchor="ctr" anchorCtr="1">
                <a:spAutoFit/>
              </a:bodyPr>
              <a:lstStyle/>
              <a:p>
                <a:pPr>
                  <a:defRPr sz="899"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SWAT/NEGOTIATOR</c:v>
                </c:pt>
                <c:pt idx="1">
                  <c:v>ANNUAL POST/LICENSE REQUIREMENTS</c:v>
                </c:pt>
                <c:pt idx="2">
                  <c:v>DEPARTMENT POLICY</c:v>
                </c:pt>
                <c:pt idx="3">
                  <c:v>OSHA</c:v>
                </c:pt>
                <c:pt idx="4">
                  <c:v>ELECTED</c:v>
                </c:pt>
              </c:strCache>
            </c:strRef>
          </c:cat>
          <c:val>
            <c:numRef>
              <c:f>Sheet1!$D$2:$D$6</c:f>
              <c:numCache>
                <c:formatCode>General</c:formatCode>
                <c:ptCount val="5"/>
              </c:numCache>
            </c:numRef>
          </c:val>
        </c:ser>
        <c:dLbls>
          <c:showLegendKey val="0"/>
          <c:showVal val="0"/>
          <c:showCatName val="0"/>
          <c:showSerName val="0"/>
          <c:showPercent val="0"/>
          <c:showBubbleSize val="0"/>
        </c:dLbls>
        <c:gapWidth val="100"/>
        <c:overlap val="-24"/>
        <c:axId val="400064424"/>
        <c:axId val="400064816"/>
      </c:barChart>
      <c:catAx>
        <c:axId val="400064424"/>
        <c:scaling>
          <c:orientation val="minMax"/>
        </c:scaling>
        <c:delete val="0"/>
        <c:axPos val="b"/>
        <c:title>
          <c:tx>
            <c:rich>
              <a:bodyPr/>
              <a:lstStyle/>
              <a:p>
                <a:pPr>
                  <a:defRPr sz="1099" b="0" i="0" u="none" strike="noStrike" baseline="0">
                    <a:solidFill>
                      <a:srgbClr val="000000"/>
                    </a:solidFill>
                    <a:latin typeface="Calibri"/>
                    <a:ea typeface="Calibri"/>
                    <a:cs typeface="Calibri"/>
                  </a:defRPr>
                </a:pPr>
                <a:r>
                  <a:rPr lang="en-US" sz="899" b="0" i="0" u="none" strike="noStrike" baseline="0" dirty="0">
                    <a:solidFill>
                      <a:srgbClr val="333333"/>
                    </a:solidFill>
                    <a:latin typeface="Arial"/>
                    <a:cs typeface="Arial"/>
                  </a:rPr>
                  <a:t>TOTAL TRAINING HOURS </a:t>
                </a:r>
                <a:r>
                  <a:rPr lang="en-US" sz="899" b="0" i="0" u="none" strike="noStrike" baseline="0" dirty="0" smtClean="0">
                    <a:solidFill>
                      <a:srgbClr val="333333"/>
                    </a:solidFill>
                    <a:latin typeface="Arial"/>
                    <a:cs typeface="Arial"/>
                  </a:rPr>
                  <a:t>+ 1,615</a:t>
                </a:r>
                <a:endParaRPr lang="en-US" sz="899" b="0" i="0" u="none" strike="noStrike" baseline="0" dirty="0">
                  <a:solidFill>
                    <a:srgbClr val="333333"/>
                  </a:solidFill>
                  <a:latin typeface="Arial"/>
                  <a:cs typeface="Arial"/>
                </a:endParaRPr>
              </a:p>
            </c:rich>
          </c:tx>
          <c:layout/>
          <c:overlay val="0"/>
          <c:spPr>
            <a:noFill/>
            <a:ln>
              <a:noFill/>
            </a:ln>
            <a:effectLst/>
          </c:spPr>
        </c:title>
        <c:numFmt formatCode="General" sourceLinked="1"/>
        <c:majorTickMark val="none"/>
        <c:minorTickMark val="none"/>
        <c:tickLblPos val="nextTo"/>
        <c:spPr>
          <a:noFill/>
          <a:ln w="12684" cap="flat" cmpd="sng" algn="ctr">
            <a:solidFill>
              <a:schemeClr val="tx1">
                <a:lumMod val="15000"/>
                <a:lumOff val="85000"/>
              </a:schemeClr>
            </a:solidFill>
            <a:round/>
          </a:ln>
          <a:effectLst/>
        </c:spPr>
        <c:txPr>
          <a:bodyPr rot="-60000000" spcFirstLastPara="1" vertOverflow="ellipsis" vert="horz" wrap="square" anchor="ctr" anchorCtr="1"/>
          <a:lstStyle/>
          <a:p>
            <a:pPr>
              <a:defRPr sz="899" b="0" i="0" u="none" strike="noStrike" kern="1200" baseline="0">
                <a:solidFill>
                  <a:schemeClr val="tx1">
                    <a:lumMod val="65000"/>
                    <a:lumOff val="35000"/>
                  </a:schemeClr>
                </a:solidFill>
                <a:latin typeface="+mn-lt"/>
                <a:ea typeface="+mn-ea"/>
                <a:cs typeface="+mn-cs"/>
              </a:defRPr>
            </a:pPr>
            <a:endParaRPr lang="en-US"/>
          </a:p>
        </c:txPr>
        <c:crossAx val="400064816"/>
        <c:crosses val="autoZero"/>
        <c:auto val="1"/>
        <c:lblAlgn val="ctr"/>
        <c:lblOffset val="100"/>
        <c:noMultiLvlLbl val="0"/>
      </c:catAx>
      <c:valAx>
        <c:axId val="400064816"/>
        <c:scaling>
          <c:orientation val="minMax"/>
        </c:scaling>
        <c:delete val="0"/>
        <c:axPos val="l"/>
        <c:majorGridlines>
          <c:spPr>
            <a:ln w="9513" cap="flat" cmpd="sng" algn="ctr">
              <a:solidFill>
                <a:schemeClr val="tx1">
                  <a:lumMod val="15000"/>
                  <a:lumOff val="85000"/>
                </a:schemeClr>
              </a:solidFill>
              <a:round/>
            </a:ln>
            <a:effectLst/>
          </c:spPr>
        </c:majorGridlines>
        <c:title>
          <c:tx>
            <c:rich>
              <a:bodyPr/>
              <a:lstStyle/>
              <a:p>
                <a:pPr>
                  <a:defRPr sz="899" b="0" i="0" u="none" strike="noStrike" baseline="0">
                    <a:solidFill>
                      <a:srgbClr val="333333"/>
                    </a:solidFill>
                    <a:latin typeface="Arial"/>
                    <a:ea typeface="Arial"/>
                    <a:cs typeface="Arial"/>
                  </a:defRPr>
                </a:pPr>
                <a:r>
                  <a:rPr lang="en-US"/>
                  <a:t>HOURS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99" b="0" i="0" u="none" strike="noStrike" kern="1200" baseline="0">
                <a:solidFill>
                  <a:schemeClr val="tx1">
                    <a:lumMod val="65000"/>
                    <a:lumOff val="35000"/>
                  </a:schemeClr>
                </a:solidFill>
                <a:latin typeface="+mn-lt"/>
                <a:ea typeface="+mn-ea"/>
                <a:cs typeface="+mn-cs"/>
              </a:defRPr>
            </a:pPr>
            <a:endParaRPr lang="en-US"/>
          </a:p>
        </c:txPr>
        <c:crossAx val="400064424"/>
        <c:crosses val="autoZero"/>
        <c:crossBetween val="between"/>
      </c:valAx>
      <c:spPr>
        <a:noFill/>
        <a:ln w="25368">
          <a:noFill/>
        </a:ln>
      </c:spPr>
    </c:plotArea>
    <c:plotVisOnly val="1"/>
    <c:dispBlanksAs val="gap"/>
    <c:showDLblsOverMax val="0"/>
  </c:chart>
  <c:spPr>
    <a:solidFill>
      <a:schemeClr val="accent3">
        <a:lumMod val="20000"/>
        <a:lumOff val="80000"/>
      </a:schemeClr>
    </a:solidFill>
    <a:ln w="9513"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3550"/>
          </a:xfrm>
          <a:prstGeom prst="rect">
            <a:avLst/>
          </a:prstGeom>
        </p:spPr>
        <p:txBody>
          <a:bodyPr vert="horz" lIns="92487" tIns="46244" rIns="92487" bIns="46244" rtlCol="0"/>
          <a:lstStyle>
            <a:lvl1pPr algn="l">
              <a:defRPr sz="1200"/>
            </a:lvl1pPr>
          </a:lstStyle>
          <a:p>
            <a:pPr>
              <a:defRPr/>
            </a:pPr>
            <a:r>
              <a:rPr lang="en-US"/>
              <a:t>St Anthony Annual Report</a:t>
            </a:r>
          </a:p>
        </p:txBody>
      </p:sp>
      <p:sp>
        <p:nvSpPr>
          <p:cNvPr id="3" name="Date Placeholder 2"/>
          <p:cNvSpPr>
            <a:spLocks noGrp="1"/>
          </p:cNvSpPr>
          <p:nvPr>
            <p:ph type="dt" sz="quarter" idx="1"/>
          </p:nvPr>
        </p:nvSpPr>
        <p:spPr>
          <a:xfrm>
            <a:off x="3935413" y="0"/>
            <a:ext cx="3013075" cy="463550"/>
          </a:xfrm>
          <a:prstGeom prst="rect">
            <a:avLst/>
          </a:prstGeom>
        </p:spPr>
        <p:txBody>
          <a:bodyPr vert="horz" lIns="92487" tIns="46244" rIns="92487" bIns="46244" rtlCol="0"/>
          <a:lstStyle>
            <a:lvl1pPr algn="r">
              <a:defRPr sz="1200"/>
            </a:lvl1pPr>
          </a:lstStyle>
          <a:p>
            <a:pPr>
              <a:defRPr/>
            </a:pPr>
            <a:fld id="{1FDE1B07-A221-4416-AC05-D49A35043BD4}" type="datetimeFigureOut">
              <a:rPr lang="en-US"/>
              <a:pPr>
                <a:defRPr/>
              </a:pPr>
              <a:t>4/14/2023</a:t>
            </a:fld>
            <a:endParaRPr lang="en-US"/>
          </a:p>
        </p:txBody>
      </p:sp>
      <p:sp>
        <p:nvSpPr>
          <p:cNvPr id="4" name="Footer Placeholder 3"/>
          <p:cNvSpPr>
            <a:spLocks noGrp="1"/>
          </p:cNvSpPr>
          <p:nvPr>
            <p:ph type="ftr" sz="quarter" idx="2"/>
          </p:nvPr>
        </p:nvSpPr>
        <p:spPr>
          <a:xfrm>
            <a:off x="0" y="8772525"/>
            <a:ext cx="3013075" cy="463550"/>
          </a:xfrm>
          <a:prstGeom prst="rect">
            <a:avLst/>
          </a:prstGeom>
        </p:spPr>
        <p:txBody>
          <a:bodyPr vert="horz" lIns="92487" tIns="46244" rIns="92487" bIns="46244"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35413" y="8772525"/>
            <a:ext cx="3013075" cy="463550"/>
          </a:xfrm>
          <a:prstGeom prst="rect">
            <a:avLst/>
          </a:prstGeom>
        </p:spPr>
        <p:txBody>
          <a:bodyPr vert="horz" lIns="92487" tIns="46244" rIns="92487" bIns="46244" rtlCol="0" anchor="b"/>
          <a:lstStyle>
            <a:lvl1pPr algn="r">
              <a:defRPr sz="1200"/>
            </a:lvl1pPr>
          </a:lstStyle>
          <a:p>
            <a:pPr>
              <a:defRPr/>
            </a:pPr>
            <a:fld id="{CE91DB36-D58B-4658-9F6D-C60CD85B3D5D}" type="slidenum">
              <a:rPr lang="en-US"/>
              <a:pPr>
                <a:defRPr/>
              </a:pPr>
              <a:t>‹#›</a:t>
            </a:fld>
            <a:endParaRPr lang="en-US"/>
          </a:p>
        </p:txBody>
      </p:sp>
    </p:spTree>
    <p:extLst>
      <p:ext uri="{BB962C8B-B14F-4D97-AF65-F5344CB8AC3E}">
        <p14:creationId xmlns:p14="http://schemas.microsoft.com/office/powerpoint/2010/main" val="214652802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3550"/>
          </a:xfrm>
          <a:prstGeom prst="rect">
            <a:avLst/>
          </a:prstGeom>
        </p:spPr>
        <p:txBody>
          <a:bodyPr vert="horz" lIns="92487" tIns="46244" rIns="92487" bIns="46244" rtlCol="0"/>
          <a:lstStyle>
            <a:lvl1pPr algn="l">
              <a:defRPr sz="1200"/>
            </a:lvl1pPr>
          </a:lstStyle>
          <a:p>
            <a:pPr>
              <a:defRPr/>
            </a:pPr>
            <a:r>
              <a:rPr lang="en-US"/>
              <a:t>St Anthony Annual Report</a:t>
            </a:r>
          </a:p>
        </p:txBody>
      </p:sp>
      <p:sp>
        <p:nvSpPr>
          <p:cNvPr id="3" name="Date Placeholder 2"/>
          <p:cNvSpPr>
            <a:spLocks noGrp="1"/>
          </p:cNvSpPr>
          <p:nvPr>
            <p:ph type="dt" idx="1"/>
          </p:nvPr>
        </p:nvSpPr>
        <p:spPr>
          <a:xfrm>
            <a:off x="3935413" y="0"/>
            <a:ext cx="3013075" cy="463550"/>
          </a:xfrm>
          <a:prstGeom prst="rect">
            <a:avLst/>
          </a:prstGeom>
        </p:spPr>
        <p:txBody>
          <a:bodyPr vert="horz" lIns="92487" tIns="46244" rIns="92487" bIns="46244" rtlCol="0"/>
          <a:lstStyle>
            <a:lvl1pPr algn="r">
              <a:defRPr sz="1200"/>
            </a:lvl1pPr>
          </a:lstStyle>
          <a:p>
            <a:pPr>
              <a:defRPr/>
            </a:pPr>
            <a:fld id="{8044DDD9-73C2-45BE-8ACA-F4F4A74463C4}" type="datetimeFigureOut">
              <a:rPr lang="en-US"/>
              <a:pPr>
                <a:defRPr/>
              </a:pPr>
              <a:t>4/14/2023</a:t>
            </a:fld>
            <a:endParaRPr lang="en-US"/>
          </a:p>
        </p:txBody>
      </p:sp>
      <p:sp>
        <p:nvSpPr>
          <p:cNvPr id="4" name="Slide Image Placeholder 3"/>
          <p:cNvSpPr>
            <a:spLocks noGrp="1" noRot="1" noChangeAspect="1"/>
          </p:cNvSpPr>
          <p:nvPr>
            <p:ph type="sldImg" idx="2"/>
          </p:nvPr>
        </p:nvSpPr>
        <p:spPr>
          <a:xfrm>
            <a:off x="1398588" y="1154113"/>
            <a:ext cx="4152900" cy="3116262"/>
          </a:xfrm>
          <a:prstGeom prst="rect">
            <a:avLst/>
          </a:prstGeom>
          <a:noFill/>
          <a:ln w="12700">
            <a:solidFill>
              <a:prstClr val="black"/>
            </a:solidFill>
          </a:ln>
        </p:spPr>
        <p:txBody>
          <a:bodyPr vert="horz" lIns="92487" tIns="46244" rIns="92487" bIns="46244" rtlCol="0" anchor="ctr"/>
          <a:lstStyle/>
          <a:p>
            <a:pPr lvl="0"/>
            <a:endParaRPr lang="en-US" noProof="0" smtClean="0"/>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2487" tIns="46244" rIns="92487" bIns="4624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525"/>
            <a:ext cx="3013075" cy="463550"/>
          </a:xfrm>
          <a:prstGeom prst="rect">
            <a:avLst/>
          </a:prstGeom>
        </p:spPr>
        <p:txBody>
          <a:bodyPr vert="horz" lIns="92487" tIns="46244" rIns="92487" bIns="46244"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35413" y="8772525"/>
            <a:ext cx="3013075" cy="463550"/>
          </a:xfrm>
          <a:prstGeom prst="rect">
            <a:avLst/>
          </a:prstGeom>
        </p:spPr>
        <p:txBody>
          <a:bodyPr vert="horz" lIns="92487" tIns="46244" rIns="92487" bIns="46244" rtlCol="0" anchor="b"/>
          <a:lstStyle>
            <a:lvl1pPr algn="r">
              <a:defRPr sz="1200"/>
            </a:lvl1pPr>
          </a:lstStyle>
          <a:p>
            <a:pPr>
              <a:defRPr/>
            </a:pPr>
            <a:fld id="{FCF22177-2726-4F83-93B1-1D1404CFF06B}" type="slidenum">
              <a:rPr lang="en-US"/>
              <a:pPr>
                <a:defRPr/>
              </a:pPr>
              <a:t>‹#›</a:t>
            </a:fld>
            <a:endParaRPr lang="en-US"/>
          </a:p>
        </p:txBody>
      </p:sp>
    </p:spTree>
    <p:extLst>
      <p:ext uri="{BB962C8B-B14F-4D97-AF65-F5344CB8AC3E}">
        <p14:creationId xmlns:p14="http://schemas.microsoft.com/office/powerpoint/2010/main" val="1848932006"/>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Abbreviating reading that emphasizes service mindset. </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3475" indent="-225425">
              <a:defRPr>
                <a:solidFill>
                  <a:schemeClr val="tx1"/>
                </a:solidFill>
                <a:latin typeface="Arial" panose="020B0604020202020204" pitchFamily="34" charset="0"/>
              </a:defRPr>
            </a:lvl3pPr>
            <a:lvl4pPr marL="1587500" indent="-225425">
              <a:defRPr>
                <a:solidFill>
                  <a:schemeClr val="tx1"/>
                </a:solidFill>
                <a:latin typeface="Arial" panose="020B0604020202020204" pitchFamily="34" charset="0"/>
              </a:defRPr>
            </a:lvl4pPr>
            <a:lvl5pPr marL="2041525" indent="-225425">
              <a:defRPr>
                <a:solidFill>
                  <a:schemeClr val="tx1"/>
                </a:solidFill>
                <a:latin typeface="Arial" panose="020B0604020202020204" pitchFamily="34" charset="0"/>
              </a:defRPr>
            </a:lvl5pPr>
            <a:lvl6pPr marL="2498725" indent="-225425" eaLnBrk="0" fontAlgn="base" hangingPunct="0">
              <a:spcBef>
                <a:spcPct val="0"/>
              </a:spcBef>
              <a:spcAft>
                <a:spcPct val="0"/>
              </a:spcAft>
              <a:defRPr>
                <a:solidFill>
                  <a:schemeClr val="tx1"/>
                </a:solidFill>
                <a:latin typeface="Arial" panose="020B0604020202020204" pitchFamily="34" charset="0"/>
              </a:defRPr>
            </a:lvl6pPr>
            <a:lvl7pPr marL="2955925" indent="-225425" eaLnBrk="0" fontAlgn="base" hangingPunct="0">
              <a:spcBef>
                <a:spcPct val="0"/>
              </a:spcBef>
              <a:spcAft>
                <a:spcPct val="0"/>
              </a:spcAft>
              <a:defRPr>
                <a:solidFill>
                  <a:schemeClr val="tx1"/>
                </a:solidFill>
                <a:latin typeface="Arial" panose="020B0604020202020204" pitchFamily="34" charset="0"/>
              </a:defRPr>
            </a:lvl7pPr>
            <a:lvl8pPr marL="3413125" indent="-225425" eaLnBrk="0" fontAlgn="base" hangingPunct="0">
              <a:spcBef>
                <a:spcPct val="0"/>
              </a:spcBef>
              <a:spcAft>
                <a:spcPct val="0"/>
              </a:spcAft>
              <a:defRPr>
                <a:solidFill>
                  <a:schemeClr val="tx1"/>
                </a:solidFill>
                <a:latin typeface="Arial" panose="020B0604020202020204" pitchFamily="34" charset="0"/>
              </a:defRPr>
            </a:lvl8pPr>
            <a:lvl9pPr marL="3870325" indent="-225425" eaLnBrk="0" fontAlgn="base" hangingPunct="0">
              <a:spcBef>
                <a:spcPct val="0"/>
              </a:spcBef>
              <a:spcAft>
                <a:spcPct val="0"/>
              </a:spcAft>
              <a:defRPr>
                <a:solidFill>
                  <a:schemeClr val="tx1"/>
                </a:solidFill>
                <a:latin typeface="Arial" panose="020B0604020202020204" pitchFamily="34" charset="0"/>
              </a:defRPr>
            </a:lvl9pPr>
          </a:lstStyle>
          <a:p>
            <a:fld id="{F422C731-082D-46B7-A0D4-CEDEC3D8D7DD}" type="slidenum">
              <a:rPr lang="en-US" altLang="en-US" smtClean="0"/>
              <a:pPr/>
              <a:t>1</a:t>
            </a:fld>
            <a:endParaRPr lang="en-US" altLang="en-US" smtClean="0"/>
          </a:p>
        </p:txBody>
      </p:sp>
      <p:sp>
        <p:nvSpPr>
          <p:cNvPr id="21509"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3475" indent="-225425">
              <a:defRPr>
                <a:solidFill>
                  <a:schemeClr val="tx1"/>
                </a:solidFill>
                <a:latin typeface="Arial" panose="020B0604020202020204" pitchFamily="34" charset="0"/>
              </a:defRPr>
            </a:lvl3pPr>
            <a:lvl4pPr marL="1587500" indent="-225425">
              <a:defRPr>
                <a:solidFill>
                  <a:schemeClr val="tx1"/>
                </a:solidFill>
                <a:latin typeface="Arial" panose="020B0604020202020204" pitchFamily="34" charset="0"/>
              </a:defRPr>
            </a:lvl4pPr>
            <a:lvl5pPr marL="2041525" indent="-225425">
              <a:defRPr>
                <a:solidFill>
                  <a:schemeClr val="tx1"/>
                </a:solidFill>
                <a:latin typeface="Arial" panose="020B0604020202020204" pitchFamily="34" charset="0"/>
              </a:defRPr>
            </a:lvl5pPr>
            <a:lvl6pPr marL="2498725" indent="-225425" eaLnBrk="0" fontAlgn="base" hangingPunct="0">
              <a:spcBef>
                <a:spcPct val="0"/>
              </a:spcBef>
              <a:spcAft>
                <a:spcPct val="0"/>
              </a:spcAft>
              <a:defRPr>
                <a:solidFill>
                  <a:schemeClr val="tx1"/>
                </a:solidFill>
                <a:latin typeface="Arial" panose="020B0604020202020204" pitchFamily="34" charset="0"/>
              </a:defRPr>
            </a:lvl6pPr>
            <a:lvl7pPr marL="2955925" indent="-225425" eaLnBrk="0" fontAlgn="base" hangingPunct="0">
              <a:spcBef>
                <a:spcPct val="0"/>
              </a:spcBef>
              <a:spcAft>
                <a:spcPct val="0"/>
              </a:spcAft>
              <a:defRPr>
                <a:solidFill>
                  <a:schemeClr val="tx1"/>
                </a:solidFill>
                <a:latin typeface="Arial" panose="020B0604020202020204" pitchFamily="34" charset="0"/>
              </a:defRPr>
            </a:lvl7pPr>
            <a:lvl8pPr marL="3413125" indent="-225425" eaLnBrk="0" fontAlgn="base" hangingPunct="0">
              <a:spcBef>
                <a:spcPct val="0"/>
              </a:spcBef>
              <a:spcAft>
                <a:spcPct val="0"/>
              </a:spcAft>
              <a:defRPr>
                <a:solidFill>
                  <a:schemeClr val="tx1"/>
                </a:solidFill>
                <a:latin typeface="Arial" panose="020B0604020202020204" pitchFamily="34" charset="0"/>
              </a:defRPr>
            </a:lvl8pPr>
            <a:lvl9pPr marL="3870325" indent="-225425"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St Anthony Annual Report</a:t>
            </a:r>
          </a:p>
        </p:txBody>
      </p:sp>
    </p:spTree>
    <p:extLst>
      <p:ext uri="{BB962C8B-B14F-4D97-AF65-F5344CB8AC3E}">
        <p14:creationId xmlns:p14="http://schemas.microsoft.com/office/powerpoint/2010/main" val="1074550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Officers continue to meet and exceed licensing requirements for training in impartial/bias policing, crisis intervention. </a:t>
            </a:r>
          </a:p>
          <a:p>
            <a:r>
              <a:rPr lang="en-US" sz="1200" kern="1200" dirty="0" smtClean="0">
                <a:solidFill>
                  <a:schemeClr val="tx1"/>
                </a:solidFill>
                <a:effectLst/>
                <a:latin typeface="+mn-lt"/>
                <a:ea typeface="+mn-ea"/>
                <a:cs typeface="+mn-cs"/>
              </a:rPr>
              <a:t>The objectives of the training program are to:</a:t>
            </a:r>
          </a:p>
          <a:p>
            <a:r>
              <a:rPr lang="en-US" sz="1200" kern="1200" dirty="0" smtClean="0">
                <a:solidFill>
                  <a:schemeClr val="tx1"/>
                </a:solidFill>
                <a:effectLst/>
                <a:latin typeface="+mn-lt"/>
                <a:ea typeface="+mn-ea"/>
                <a:cs typeface="+mn-cs"/>
              </a:rPr>
              <a:t>- Provide for continued professional development of department personnel.</a:t>
            </a:r>
          </a:p>
          <a:p>
            <a:r>
              <a:rPr lang="en-US" sz="1200" kern="1200" dirty="0" smtClean="0">
                <a:solidFill>
                  <a:schemeClr val="tx1"/>
                </a:solidFill>
                <a:effectLst/>
                <a:latin typeface="+mn-lt"/>
                <a:ea typeface="+mn-ea"/>
                <a:cs typeface="+mn-cs"/>
              </a:rPr>
              <a:t>- Enhance the safety of officers and the community.</a:t>
            </a:r>
          </a:p>
          <a:p>
            <a:r>
              <a:rPr lang="en-US" sz="1200" kern="1200" dirty="0" smtClean="0">
                <a:solidFill>
                  <a:schemeClr val="tx1"/>
                </a:solidFill>
                <a:effectLst/>
                <a:latin typeface="+mn-lt"/>
                <a:ea typeface="+mn-ea"/>
                <a:cs typeface="+mn-cs"/>
              </a:rPr>
              <a:t>- Foster unity of purpose and cooperation with the community that they serve and to enhance the image of the department.</a:t>
            </a:r>
          </a:p>
          <a:p>
            <a:r>
              <a:rPr lang="en-US" sz="1200" kern="1200" dirty="0" smtClean="0">
                <a:solidFill>
                  <a:schemeClr val="tx1"/>
                </a:solidFill>
                <a:effectLst/>
                <a:latin typeface="+mn-lt"/>
                <a:ea typeface="+mn-ea"/>
                <a:cs typeface="+mn-cs"/>
              </a:rPr>
              <a:t>-All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training has been reviewed for content by the MN P.O.S.T. Board and/or the St. Anthony P.D. command staff to ensure our police officers are receiving training that clearly falls in line with the learning objectives set forth by the department mission.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-We continue to recognize the need to assist officers with alternative response options and training when confronted with those experiencing a mental health or crisis situation. All sworn officers continue  received Crises Intervention Team training (CIT). The training provided verbal techniques in a safe and compassionate alternative way of dealing with individuals in need of mental health or crisis assistance. </a:t>
            </a:r>
          </a:p>
          <a:p>
            <a:endParaRPr lang="en-US" altLang="en-US"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2021 Total training hours =2062</a:t>
            </a:r>
          </a:p>
          <a:p>
            <a:endParaRPr lang="en-US" altLang="en-US" dirty="0" smtClean="0"/>
          </a:p>
        </p:txBody>
      </p:sp>
      <p:sp>
        <p:nvSpPr>
          <p:cNvPr id="4198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3475" indent="-225425">
              <a:defRPr>
                <a:solidFill>
                  <a:schemeClr val="tx1"/>
                </a:solidFill>
                <a:latin typeface="Arial" panose="020B0604020202020204" pitchFamily="34" charset="0"/>
              </a:defRPr>
            </a:lvl3pPr>
            <a:lvl4pPr marL="1587500" indent="-225425">
              <a:defRPr>
                <a:solidFill>
                  <a:schemeClr val="tx1"/>
                </a:solidFill>
                <a:latin typeface="Arial" panose="020B0604020202020204" pitchFamily="34" charset="0"/>
              </a:defRPr>
            </a:lvl4pPr>
            <a:lvl5pPr marL="2041525" indent="-225425">
              <a:defRPr>
                <a:solidFill>
                  <a:schemeClr val="tx1"/>
                </a:solidFill>
                <a:latin typeface="Arial" panose="020B0604020202020204" pitchFamily="34" charset="0"/>
              </a:defRPr>
            </a:lvl5pPr>
            <a:lvl6pPr marL="2498725" indent="-225425" eaLnBrk="0" fontAlgn="base" hangingPunct="0">
              <a:spcBef>
                <a:spcPct val="0"/>
              </a:spcBef>
              <a:spcAft>
                <a:spcPct val="0"/>
              </a:spcAft>
              <a:defRPr>
                <a:solidFill>
                  <a:schemeClr val="tx1"/>
                </a:solidFill>
                <a:latin typeface="Arial" panose="020B0604020202020204" pitchFamily="34" charset="0"/>
              </a:defRPr>
            </a:lvl6pPr>
            <a:lvl7pPr marL="2955925" indent="-225425" eaLnBrk="0" fontAlgn="base" hangingPunct="0">
              <a:spcBef>
                <a:spcPct val="0"/>
              </a:spcBef>
              <a:spcAft>
                <a:spcPct val="0"/>
              </a:spcAft>
              <a:defRPr>
                <a:solidFill>
                  <a:schemeClr val="tx1"/>
                </a:solidFill>
                <a:latin typeface="Arial" panose="020B0604020202020204" pitchFamily="34" charset="0"/>
              </a:defRPr>
            </a:lvl7pPr>
            <a:lvl8pPr marL="3413125" indent="-225425" eaLnBrk="0" fontAlgn="base" hangingPunct="0">
              <a:spcBef>
                <a:spcPct val="0"/>
              </a:spcBef>
              <a:spcAft>
                <a:spcPct val="0"/>
              </a:spcAft>
              <a:defRPr>
                <a:solidFill>
                  <a:schemeClr val="tx1"/>
                </a:solidFill>
                <a:latin typeface="Arial" panose="020B0604020202020204" pitchFamily="34" charset="0"/>
              </a:defRPr>
            </a:lvl8pPr>
            <a:lvl9pPr marL="3870325" indent="-225425"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St Anthony Annual Report</a:t>
            </a:r>
          </a:p>
        </p:txBody>
      </p:sp>
      <p:sp>
        <p:nvSpPr>
          <p:cNvPr id="4198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3475" indent="-225425">
              <a:defRPr>
                <a:solidFill>
                  <a:schemeClr val="tx1"/>
                </a:solidFill>
                <a:latin typeface="Arial" panose="020B0604020202020204" pitchFamily="34" charset="0"/>
              </a:defRPr>
            </a:lvl3pPr>
            <a:lvl4pPr marL="1587500" indent="-225425">
              <a:defRPr>
                <a:solidFill>
                  <a:schemeClr val="tx1"/>
                </a:solidFill>
                <a:latin typeface="Arial" panose="020B0604020202020204" pitchFamily="34" charset="0"/>
              </a:defRPr>
            </a:lvl4pPr>
            <a:lvl5pPr marL="2041525" indent="-225425">
              <a:defRPr>
                <a:solidFill>
                  <a:schemeClr val="tx1"/>
                </a:solidFill>
                <a:latin typeface="Arial" panose="020B0604020202020204" pitchFamily="34" charset="0"/>
              </a:defRPr>
            </a:lvl5pPr>
            <a:lvl6pPr marL="2498725" indent="-225425" eaLnBrk="0" fontAlgn="base" hangingPunct="0">
              <a:spcBef>
                <a:spcPct val="0"/>
              </a:spcBef>
              <a:spcAft>
                <a:spcPct val="0"/>
              </a:spcAft>
              <a:defRPr>
                <a:solidFill>
                  <a:schemeClr val="tx1"/>
                </a:solidFill>
                <a:latin typeface="Arial" panose="020B0604020202020204" pitchFamily="34" charset="0"/>
              </a:defRPr>
            </a:lvl6pPr>
            <a:lvl7pPr marL="2955925" indent="-225425" eaLnBrk="0" fontAlgn="base" hangingPunct="0">
              <a:spcBef>
                <a:spcPct val="0"/>
              </a:spcBef>
              <a:spcAft>
                <a:spcPct val="0"/>
              </a:spcAft>
              <a:defRPr>
                <a:solidFill>
                  <a:schemeClr val="tx1"/>
                </a:solidFill>
                <a:latin typeface="Arial" panose="020B0604020202020204" pitchFamily="34" charset="0"/>
              </a:defRPr>
            </a:lvl7pPr>
            <a:lvl8pPr marL="3413125" indent="-225425" eaLnBrk="0" fontAlgn="base" hangingPunct="0">
              <a:spcBef>
                <a:spcPct val="0"/>
              </a:spcBef>
              <a:spcAft>
                <a:spcPct val="0"/>
              </a:spcAft>
              <a:defRPr>
                <a:solidFill>
                  <a:schemeClr val="tx1"/>
                </a:solidFill>
                <a:latin typeface="Arial" panose="020B0604020202020204" pitchFamily="34" charset="0"/>
              </a:defRPr>
            </a:lvl8pPr>
            <a:lvl9pPr marL="3870325" indent="-225425" eaLnBrk="0" fontAlgn="base" hangingPunct="0">
              <a:spcBef>
                <a:spcPct val="0"/>
              </a:spcBef>
              <a:spcAft>
                <a:spcPct val="0"/>
              </a:spcAft>
              <a:defRPr>
                <a:solidFill>
                  <a:schemeClr val="tx1"/>
                </a:solidFill>
                <a:latin typeface="Arial" panose="020B0604020202020204" pitchFamily="34" charset="0"/>
              </a:defRPr>
            </a:lvl9pPr>
          </a:lstStyle>
          <a:p>
            <a:fld id="{5DACD53D-5018-4381-A64F-309A1041A7DD}" type="slidenum">
              <a:rPr lang="en-US" altLang="en-US" smtClean="0"/>
              <a:pPr/>
              <a:t>10</a:t>
            </a:fld>
            <a:endParaRPr lang="en-US" altLang="en-US" smtClean="0"/>
          </a:p>
        </p:txBody>
      </p:sp>
    </p:spTree>
    <p:extLst>
      <p:ext uri="{BB962C8B-B14F-4D97-AF65-F5344CB8AC3E}">
        <p14:creationId xmlns:p14="http://schemas.microsoft.com/office/powerpoint/2010/main" val="4156977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Annual Post License Mandated Training includes Employee Wellness, Suicide Prevention, Implicit Bias, Autism, De-Escalation, Mental Health and 72-Hour Crisis Holds, Firearms, Emergency Vehicle Operations and U of Force. </a:t>
            </a:r>
          </a:p>
          <a:p>
            <a:r>
              <a:rPr lang="en-US" altLang="en-US" dirty="0" smtClean="0"/>
              <a:t>Department Policy: Daily Training Bulletins via </a:t>
            </a:r>
            <a:r>
              <a:rPr lang="en-US" altLang="en-US" dirty="0" err="1" smtClean="0"/>
              <a:t>Lexipol</a:t>
            </a:r>
            <a:r>
              <a:rPr lang="en-US" altLang="en-US" dirty="0" smtClean="0"/>
              <a:t>. </a:t>
            </a:r>
          </a:p>
          <a:p>
            <a:r>
              <a:rPr lang="en-US" altLang="en-US" dirty="0" smtClean="0"/>
              <a:t>Elected: Officers elect training that supports department’s strategic plan</a:t>
            </a:r>
            <a:r>
              <a:rPr lang="en-US" altLang="en-US" baseline="0" dirty="0" smtClean="0"/>
              <a:t> and Officer individual skill sets.  </a:t>
            </a:r>
            <a:endParaRPr lang="en-US" altLang="en-US" dirty="0" smtClean="0"/>
          </a:p>
        </p:txBody>
      </p:sp>
      <p:sp>
        <p:nvSpPr>
          <p:cNvPr id="4403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3475" indent="-225425">
              <a:defRPr>
                <a:solidFill>
                  <a:schemeClr val="tx1"/>
                </a:solidFill>
                <a:latin typeface="Arial" panose="020B0604020202020204" pitchFamily="34" charset="0"/>
              </a:defRPr>
            </a:lvl3pPr>
            <a:lvl4pPr marL="1587500" indent="-225425">
              <a:defRPr>
                <a:solidFill>
                  <a:schemeClr val="tx1"/>
                </a:solidFill>
                <a:latin typeface="Arial" panose="020B0604020202020204" pitchFamily="34" charset="0"/>
              </a:defRPr>
            </a:lvl4pPr>
            <a:lvl5pPr marL="2041525" indent="-225425">
              <a:defRPr>
                <a:solidFill>
                  <a:schemeClr val="tx1"/>
                </a:solidFill>
                <a:latin typeface="Arial" panose="020B0604020202020204" pitchFamily="34" charset="0"/>
              </a:defRPr>
            </a:lvl5pPr>
            <a:lvl6pPr marL="2498725" indent="-225425" eaLnBrk="0" fontAlgn="base" hangingPunct="0">
              <a:spcBef>
                <a:spcPct val="0"/>
              </a:spcBef>
              <a:spcAft>
                <a:spcPct val="0"/>
              </a:spcAft>
              <a:defRPr>
                <a:solidFill>
                  <a:schemeClr val="tx1"/>
                </a:solidFill>
                <a:latin typeface="Arial" panose="020B0604020202020204" pitchFamily="34" charset="0"/>
              </a:defRPr>
            </a:lvl6pPr>
            <a:lvl7pPr marL="2955925" indent="-225425" eaLnBrk="0" fontAlgn="base" hangingPunct="0">
              <a:spcBef>
                <a:spcPct val="0"/>
              </a:spcBef>
              <a:spcAft>
                <a:spcPct val="0"/>
              </a:spcAft>
              <a:defRPr>
                <a:solidFill>
                  <a:schemeClr val="tx1"/>
                </a:solidFill>
                <a:latin typeface="Arial" panose="020B0604020202020204" pitchFamily="34" charset="0"/>
              </a:defRPr>
            </a:lvl7pPr>
            <a:lvl8pPr marL="3413125" indent="-225425" eaLnBrk="0" fontAlgn="base" hangingPunct="0">
              <a:spcBef>
                <a:spcPct val="0"/>
              </a:spcBef>
              <a:spcAft>
                <a:spcPct val="0"/>
              </a:spcAft>
              <a:defRPr>
                <a:solidFill>
                  <a:schemeClr val="tx1"/>
                </a:solidFill>
                <a:latin typeface="Arial" panose="020B0604020202020204" pitchFamily="34" charset="0"/>
              </a:defRPr>
            </a:lvl8pPr>
            <a:lvl9pPr marL="3870325" indent="-225425"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St Anthony Annual Report</a:t>
            </a:r>
          </a:p>
        </p:txBody>
      </p:sp>
      <p:sp>
        <p:nvSpPr>
          <p:cNvPr id="4403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3475" indent="-225425">
              <a:defRPr>
                <a:solidFill>
                  <a:schemeClr val="tx1"/>
                </a:solidFill>
                <a:latin typeface="Arial" panose="020B0604020202020204" pitchFamily="34" charset="0"/>
              </a:defRPr>
            </a:lvl3pPr>
            <a:lvl4pPr marL="1587500" indent="-225425">
              <a:defRPr>
                <a:solidFill>
                  <a:schemeClr val="tx1"/>
                </a:solidFill>
                <a:latin typeface="Arial" panose="020B0604020202020204" pitchFamily="34" charset="0"/>
              </a:defRPr>
            </a:lvl4pPr>
            <a:lvl5pPr marL="2041525" indent="-225425">
              <a:defRPr>
                <a:solidFill>
                  <a:schemeClr val="tx1"/>
                </a:solidFill>
                <a:latin typeface="Arial" panose="020B0604020202020204" pitchFamily="34" charset="0"/>
              </a:defRPr>
            </a:lvl5pPr>
            <a:lvl6pPr marL="2498725" indent="-225425" eaLnBrk="0" fontAlgn="base" hangingPunct="0">
              <a:spcBef>
                <a:spcPct val="0"/>
              </a:spcBef>
              <a:spcAft>
                <a:spcPct val="0"/>
              </a:spcAft>
              <a:defRPr>
                <a:solidFill>
                  <a:schemeClr val="tx1"/>
                </a:solidFill>
                <a:latin typeface="Arial" panose="020B0604020202020204" pitchFamily="34" charset="0"/>
              </a:defRPr>
            </a:lvl6pPr>
            <a:lvl7pPr marL="2955925" indent="-225425" eaLnBrk="0" fontAlgn="base" hangingPunct="0">
              <a:spcBef>
                <a:spcPct val="0"/>
              </a:spcBef>
              <a:spcAft>
                <a:spcPct val="0"/>
              </a:spcAft>
              <a:defRPr>
                <a:solidFill>
                  <a:schemeClr val="tx1"/>
                </a:solidFill>
                <a:latin typeface="Arial" panose="020B0604020202020204" pitchFamily="34" charset="0"/>
              </a:defRPr>
            </a:lvl7pPr>
            <a:lvl8pPr marL="3413125" indent="-225425" eaLnBrk="0" fontAlgn="base" hangingPunct="0">
              <a:spcBef>
                <a:spcPct val="0"/>
              </a:spcBef>
              <a:spcAft>
                <a:spcPct val="0"/>
              </a:spcAft>
              <a:defRPr>
                <a:solidFill>
                  <a:schemeClr val="tx1"/>
                </a:solidFill>
                <a:latin typeface="Arial" panose="020B0604020202020204" pitchFamily="34" charset="0"/>
              </a:defRPr>
            </a:lvl8pPr>
            <a:lvl9pPr marL="3870325" indent="-225425" eaLnBrk="0" fontAlgn="base" hangingPunct="0">
              <a:spcBef>
                <a:spcPct val="0"/>
              </a:spcBef>
              <a:spcAft>
                <a:spcPct val="0"/>
              </a:spcAft>
              <a:defRPr>
                <a:solidFill>
                  <a:schemeClr val="tx1"/>
                </a:solidFill>
                <a:latin typeface="Arial" panose="020B0604020202020204" pitchFamily="34" charset="0"/>
              </a:defRPr>
            </a:lvl9pPr>
          </a:lstStyle>
          <a:p>
            <a:fld id="{D7670314-05FC-419D-9A72-86B36FAE03DF}" type="slidenum">
              <a:rPr lang="en-US" altLang="en-US" smtClean="0"/>
              <a:pPr/>
              <a:t>11</a:t>
            </a:fld>
            <a:endParaRPr lang="en-US" altLang="en-US" smtClean="0"/>
          </a:p>
        </p:txBody>
      </p:sp>
    </p:spTree>
    <p:extLst>
      <p:ext uri="{BB962C8B-B14F-4D97-AF65-F5344CB8AC3E}">
        <p14:creationId xmlns:p14="http://schemas.microsoft.com/office/powerpoint/2010/main" val="766334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Of note:</a:t>
            </a:r>
          </a:p>
          <a:p>
            <a:endParaRPr lang="en-US" altLang="en-US" dirty="0" smtClean="0"/>
          </a:p>
          <a:p>
            <a:r>
              <a:rPr lang="en-US" altLang="en-US" dirty="0" smtClean="0"/>
              <a:t>-Currently have three Reserve Officers (14 authorized)</a:t>
            </a:r>
          </a:p>
          <a:p>
            <a:r>
              <a:rPr lang="en-US" altLang="en-US" dirty="0" smtClean="0"/>
              <a:t>-Looking for more.  </a:t>
            </a:r>
          </a:p>
        </p:txBody>
      </p:sp>
      <p:sp>
        <p:nvSpPr>
          <p:cNvPr id="4608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3475" indent="-225425">
              <a:defRPr>
                <a:solidFill>
                  <a:schemeClr val="tx1"/>
                </a:solidFill>
                <a:latin typeface="Arial" panose="020B0604020202020204" pitchFamily="34" charset="0"/>
              </a:defRPr>
            </a:lvl3pPr>
            <a:lvl4pPr marL="1587500" indent="-225425">
              <a:defRPr>
                <a:solidFill>
                  <a:schemeClr val="tx1"/>
                </a:solidFill>
                <a:latin typeface="Arial" panose="020B0604020202020204" pitchFamily="34" charset="0"/>
              </a:defRPr>
            </a:lvl4pPr>
            <a:lvl5pPr marL="2041525" indent="-225425">
              <a:defRPr>
                <a:solidFill>
                  <a:schemeClr val="tx1"/>
                </a:solidFill>
                <a:latin typeface="Arial" panose="020B0604020202020204" pitchFamily="34" charset="0"/>
              </a:defRPr>
            </a:lvl5pPr>
            <a:lvl6pPr marL="2498725" indent="-225425" eaLnBrk="0" fontAlgn="base" hangingPunct="0">
              <a:spcBef>
                <a:spcPct val="0"/>
              </a:spcBef>
              <a:spcAft>
                <a:spcPct val="0"/>
              </a:spcAft>
              <a:defRPr>
                <a:solidFill>
                  <a:schemeClr val="tx1"/>
                </a:solidFill>
                <a:latin typeface="Arial" panose="020B0604020202020204" pitchFamily="34" charset="0"/>
              </a:defRPr>
            </a:lvl6pPr>
            <a:lvl7pPr marL="2955925" indent="-225425" eaLnBrk="0" fontAlgn="base" hangingPunct="0">
              <a:spcBef>
                <a:spcPct val="0"/>
              </a:spcBef>
              <a:spcAft>
                <a:spcPct val="0"/>
              </a:spcAft>
              <a:defRPr>
                <a:solidFill>
                  <a:schemeClr val="tx1"/>
                </a:solidFill>
                <a:latin typeface="Arial" panose="020B0604020202020204" pitchFamily="34" charset="0"/>
              </a:defRPr>
            </a:lvl7pPr>
            <a:lvl8pPr marL="3413125" indent="-225425" eaLnBrk="0" fontAlgn="base" hangingPunct="0">
              <a:spcBef>
                <a:spcPct val="0"/>
              </a:spcBef>
              <a:spcAft>
                <a:spcPct val="0"/>
              </a:spcAft>
              <a:defRPr>
                <a:solidFill>
                  <a:schemeClr val="tx1"/>
                </a:solidFill>
                <a:latin typeface="Arial" panose="020B0604020202020204" pitchFamily="34" charset="0"/>
              </a:defRPr>
            </a:lvl8pPr>
            <a:lvl9pPr marL="3870325" indent="-225425"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St Anthony Annual Report</a:t>
            </a:r>
          </a:p>
        </p:txBody>
      </p:sp>
      <p:sp>
        <p:nvSpPr>
          <p:cNvPr id="4608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3475" indent="-225425">
              <a:defRPr>
                <a:solidFill>
                  <a:schemeClr val="tx1"/>
                </a:solidFill>
                <a:latin typeface="Arial" panose="020B0604020202020204" pitchFamily="34" charset="0"/>
              </a:defRPr>
            </a:lvl3pPr>
            <a:lvl4pPr marL="1587500" indent="-225425">
              <a:defRPr>
                <a:solidFill>
                  <a:schemeClr val="tx1"/>
                </a:solidFill>
                <a:latin typeface="Arial" panose="020B0604020202020204" pitchFamily="34" charset="0"/>
              </a:defRPr>
            </a:lvl4pPr>
            <a:lvl5pPr marL="2041525" indent="-225425">
              <a:defRPr>
                <a:solidFill>
                  <a:schemeClr val="tx1"/>
                </a:solidFill>
                <a:latin typeface="Arial" panose="020B0604020202020204" pitchFamily="34" charset="0"/>
              </a:defRPr>
            </a:lvl5pPr>
            <a:lvl6pPr marL="2498725" indent="-225425" eaLnBrk="0" fontAlgn="base" hangingPunct="0">
              <a:spcBef>
                <a:spcPct val="0"/>
              </a:spcBef>
              <a:spcAft>
                <a:spcPct val="0"/>
              </a:spcAft>
              <a:defRPr>
                <a:solidFill>
                  <a:schemeClr val="tx1"/>
                </a:solidFill>
                <a:latin typeface="Arial" panose="020B0604020202020204" pitchFamily="34" charset="0"/>
              </a:defRPr>
            </a:lvl6pPr>
            <a:lvl7pPr marL="2955925" indent="-225425" eaLnBrk="0" fontAlgn="base" hangingPunct="0">
              <a:spcBef>
                <a:spcPct val="0"/>
              </a:spcBef>
              <a:spcAft>
                <a:spcPct val="0"/>
              </a:spcAft>
              <a:defRPr>
                <a:solidFill>
                  <a:schemeClr val="tx1"/>
                </a:solidFill>
                <a:latin typeface="Arial" panose="020B0604020202020204" pitchFamily="34" charset="0"/>
              </a:defRPr>
            </a:lvl7pPr>
            <a:lvl8pPr marL="3413125" indent="-225425" eaLnBrk="0" fontAlgn="base" hangingPunct="0">
              <a:spcBef>
                <a:spcPct val="0"/>
              </a:spcBef>
              <a:spcAft>
                <a:spcPct val="0"/>
              </a:spcAft>
              <a:defRPr>
                <a:solidFill>
                  <a:schemeClr val="tx1"/>
                </a:solidFill>
                <a:latin typeface="Arial" panose="020B0604020202020204" pitchFamily="34" charset="0"/>
              </a:defRPr>
            </a:lvl8pPr>
            <a:lvl9pPr marL="3870325" indent="-225425" eaLnBrk="0" fontAlgn="base" hangingPunct="0">
              <a:spcBef>
                <a:spcPct val="0"/>
              </a:spcBef>
              <a:spcAft>
                <a:spcPct val="0"/>
              </a:spcAft>
              <a:defRPr>
                <a:solidFill>
                  <a:schemeClr val="tx1"/>
                </a:solidFill>
                <a:latin typeface="Arial" panose="020B0604020202020204" pitchFamily="34" charset="0"/>
              </a:defRPr>
            </a:lvl9pPr>
          </a:lstStyle>
          <a:p>
            <a:fld id="{891A6B58-C79E-4916-8702-10F837523190}" type="slidenum">
              <a:rPr lang="en-US" altLang="en-US" smtClean="0"/>
              <a:pPr/>
              <a:t>12</a:t>
            </a:fld>
            <a:endParaRPr lang="en-US" altLang="en-US" smtClean="0"/>
          </a:p>
        </p:txBody>
      </p:sp>
    </p:spTree>
    <p:extLst>
      <p:ext uri="{BB962C8B-B14F-4D97-AF65-F5344CB8AC3E}">
        <p14:creationId xmlns:p14="http://schemas.microsoft.com/office/powerpoint/2010/main" val="2093861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Team of four officers who post: Sgt. Huddle, Det. Rushton, Sergeant South, and Det. Schlingman. This is intentional, so we can be more timely in delivery of information impacting the community. Post about very serious things…and sometimes not so serious. Review in Two. Videos produced traffic stops and recruitment. </a:t>
            </a:r>
          </a:p>
          <a:p>
            <a:endParaRPr lang="en-US" altLang="en-US" dirty="0" smtClean="0"/>
          </a:p>
          <a:p>
            <a:r>
              <a:rPr lang="en-US" altLang="en-US" dirty="0" smtClean="0"/>
              <a:t>Facebook, Instagram, Twitter.  </a:t>
            </a:r>
          </a:p>
        </p:txBody>
      </p:sp>
      <p:sp>
        <p:nvSpPr>
          <p:cNvPr id="5018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3475" indent="-225425">
              <a:defRPr>
                <a:solidFill>
                  <a:schemeClr val="tx1"/>
                </a:solidFill>
                <a:latin typeface="Arial" panose="020B0604020202020204" pitchFamily="34" charset="0"/>
              </a:defRPr>
            </a:lvl3pPr>
            <a:lvl4pPr marL="1587500" indent="-225425">
              <a:defRPr>
                <a:solidFill>
                  <a:schemeClr val="tx1"/>
                </a:solidFill>
                <a:latin typeface="Arial" panose="020B0604020202020204" pitchFamily="34" charset="0"/>
              </a:defRPr>
            </a:lvl4pPr>
            <a:lvl5pPr marL="2041525" indent="-225425">
              <a:defRPr>
                <a:solidFill>
                  <a:schemeClr val="tx1"/>
                </a:solidFill>
                <a:latin typeface="Arial" panose="020B0604020202020204" pitchFamily="34" charset="0"/>
              </a:defRPr>
            </a:lvl5pPr>
            <a:lvl6pPr marL="2498725" indent="-225425" eaLnBrk="0" fontAlgn="base" hangingPunct="0">
              <a:spcBef>
                <a:spcPct val="0"/>
              </a:spcBef>
              <a:spcAft>
                <a:spcPct val="0"/>
              </a:spcAft>
              <a:defRPr>
                <a:solidFill>
                  <a:schemeClr val="tx1"/>
                </a:solidFill>
                <a:latin typeface="Arial" panose="020B0604020202020204" pitchFamily="34" charset="0"/>
              </a:defRPr>
            </a:lvl6pPr>
            <a:lvl7pPr marL="2955925" indent="-225425" eaLnBrk="0" fontAlgn="base" hangingPunct="0">
              <a:spcBef>
                <a:spcPct val="0"/>
              </a:spcBef>
              <a:spcAft>
                <a:spcPct val="0"/>
              </a:spcAft>
              <a:defRPr>
                <a:solidFill>
                  <a:schemeClr val="tx1"/>
                </a:solidFill>
                <a:latin typeface="Arial" panose="020B0604020202020204" pitchFamily="34" charset="0"/>
              </a:defRPr>
            </a:lvl7pPr>
            <a:lvl8pPr marL="3413125" indent="-225425" eaLnBrk="0" fontAlgn="base" hangingPunct="0">
              <a:spcBef>
                <a:spcPct val="0"/>
              </a:spcBef>
              <a:spcAft>
                <a:spcPct val="0"/>
              </a:spcAft>
              <a:defRPr>
                <a:solidFill>
                  <a:schemeClr val="tx1"/>
                </a:solidFill>
                <a:latin typeface="Arial" panose="020B0604020202020204" pitchFamily="34" charset="0"/>
              </a:defRPr>
            </a:lvl8pPr>
            <a:lvl9pPr marL="3870325" indent="-225425"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St Anthony Annual Report</a:t>
            </a:r>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3475" indent="-225425">
              <a:defRPr>
                <a:solidFill>
                  <a:schemeClr val="tx1"/>
                </a:solidFill>
                <a:latin typeface="Arial" panose="020B0604020202020204" pitchFamily="34" charset="0"/>
              </a:defRPr>
            </a:lvl3pPr>
            <a:lvl4pPr marL="1587500" indent="-225425">
              <a:defRPr>
                <a:solidFill>
                  <a:schemeClr val="tx1"/>
                </a:solidFill>
                <a:latin typeface="Arial" panose="020B0604020202020204" pitchFamily="34" charset="0"/>
              </a:defRPr>
            </a:lvl4pPr>
            <a:lvl5pPr marL="2041525" indent="-225425">
              <a:defRPr>
                <a:solidFill>
                  <a:schemeClr val="tx1"/>
                </a:solidFill>
                <a:latin typeface="Arial" panose="020B0604020202020204" pitchFamily="34" charset="0"/>
              </a:defRPr>
            </a:lvl5pPr>
            <a:lvl6pPr marL="2498725" indent="-225425" eaLnBrk="0" fontAlgn="base" hangingPunct="0">
              <a:spcBef>
                <a:spcPct val="0"/>
              </a:spcBef>
              <a:spcAft>
                <a:spcPct val="0"/>
              </a:spcAft>
              <a:defRPr>
                <a:solidFill>
                  <a:schemeClr val="tx1"/>
                </a:solidFill>
                <a:latin typeface="Arial" panose="020B0604020202020204" pitchFamily="34" charset="0"/>
              </a:defRPr>
            </a:lvl6pPr>
            <a:lvl7pPr marL="2955925" indent="-225425" eaLnBrk="0" fontAlgn="base" hangingPunct="0">
              <a:spcBef>
                <a:spcPct val="0"/>
              </a:spcBef>
              <a:spcAft>
                <a:spcPct val="0"/>
              </a:spcAft>
              <a:defRPr>
                <a:solidFill>
                  <a:schemeClr val="tx1"/>
                </a:solidFill>
                <a:latin typeface="Arial" panose="020B0604020202020204" pitchFamily="34" charset="0"/>
              </a:defRPr>
            </a:lvl7pPr>
            <a:lvl8pPr marL="3413125" indent="-225425" eaLnBrk="0" fontAlgn="base" hangingPunct="0">
              <a:spcBef>
                <a:spcPct val="0"/>
              </a:spcBef>
              <a:spcAft>
                <a:spcPct val="0"/>
              </a:spcAft>
              <a:defRPr>
                <a:solidFill>
                  <a:schemeClr val="tx1"/>
                </a:solidFill>
                <a:latin typeface="Arial" panose="020B0604020202020204" pitchFamily="34" charset="0"/>
              </a:defRPr>
            </a:lvl8pPr>
            <a:lvl9pPr marL="3870325" indent="-225425" eaLnBrk="0" fontAlgn="base" hangingPunct="0">
              <a:spcBef>
                <a:spcPct val="0"/>
              </a:spcBef>
              <a:spcAft>
                <a:spcPct val="0"/>
              </a:spcAft>
              <a:defRPr>
                <a:solidFill>
                  <a:schemeClr val="tx1"/>
                </a:solidFill>
                <a:latin typeface="Arial" panose="020B0604020202020204" pitchFamily="34" charset="0"/>
              </a:defRPr>
            </a:lvl9pPr>
          </a:lstStyle>
          <a:p>
            <a:fld id="{3522D85B-2B56-4D64-A21B-233D509E369D}" type="slidenum">
              <a:rPr lang="en-US" altLang="en-US" smtClean="0"/>
              <a:pPr/>
              <a:t>13</a:t>
            </a:fld>
            <a:endParaRPr lang="en-US" altLang="en-US" smtClean="0"/>
          </a:p>
        </p:txBody>
      </p:sp>
    </p:spTree>
    <p:extLst>
      <p:ext uri="{BB962C8B-B14F-4D97-AF65-F5344CB8AC3E}">
        <p14:creationId xmlns:p14="http://schemas.microsoft.com/office/powerpoint/2010/main" val="1051140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222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St Anthony Annual Report</a:t>
            </a:r>
          </a:p>
        </p:txBody>
      </p:sp>
      <p:sp>
        <p:nvSpPr>
          <p:cNvPr id="5222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8D9414A-8CA4-4AA3-BC12-CE4923F30018}" type="slidenum">
              <a:rPr lang="en-US" altLang="en-US" smtClean="0"/>
              <a:pPr/>
              <a:t>14</a:t>
            </a:fld>
            <a:endParaRPr lang="en-US" altLang="en-US" smtClean="0"/>
          </a:p>
        </p:txBody>
      </p:sp>
    </p:spTree>
    <p:extLst>
      <p:ext uri="{BB962C8B-B14F-4D97-AF65-F5344CB8AC3E}">
        <p14:creationId xmlns:p14="http://schemas.microsoft.com/office/powerpoint/2010/main" val="4137208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Community Engagement is a high priority and always will be.  In 1829, Sir Robert Peel established the London Metropolitan Police Force and he became known as the “Father of Modern Policing.” His commissioners established a list of 9 policing principles that remain just as crucial today as they were then. Most of these principles specifically mention the necessary and unbreakable link between the public and the police. I think Principle 7 really captures well our focus as we seek to strengthen our relationship with the community: “To maintain at all times a relationship with the public that gives reality to the historic tradition that the police are the public and that the public are the police, the police being only members of the public who are paid to give full-time attention to duties which are incumbent on every citizen in the interests of community welfare and existence.”</a:t>
            </a:r>
          </a:p>
        </p:txBody>
      </p:sp>
      <p:sp>
        <p:nvSpPr>
          <p:cNvPr id="5427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3475" indent="-225425">
              <a:defRPr>
                <a:solidFill>
                  <a:schemeClr val="tx1"/>
                </a:solidFill>
                <a:latin typeface="Arial" panose="020B0604020202020204" pitchFamily="34" charset="0"/>
              </a:defRPr>
            </a:lvl3pPr>
            <a:lvl4pPr marL="1587500" indent="-225425">
              <a:defRPr>
                <a:solidFill>
                  <a:schemeClr val="tx1"/>
                </a:solidFill>
                <a:latin typeface="Arial" panose="020B0604020202020204" pitchFamily="34" charset="0"/>
              </a:defRPr>
            </a:lvl4pPr>
            <a:lvl5pPr marL="2041525" indent="-225425">
              <a:defRPr>
                <a:solidFill>
                  <a:schemeClr val="tx1"/>
                </a:solidFill>
                <a:latin typeface="Arial" panose="020B0604020202020204" pitchFamily="34" charset="0"/>
              </a:defRPr>
            </a:lvl5pPr>
            <a:lvl6pPr marL="2498725" indent="-225425" eaLnBrk="0" fontAlgn="base" hangingPunct="0">
              <a:spcBef>
                <a:spcPct val="0"/>
              </a:spcBef>
              <a:spcAft>
                <a:spcPct val="0"/>
              </a:spcAft>
              <a:defRPr>
                <a:solidFill>
                  <a:schemeClr val="tx1"/>
                </a:solidFill>
                <a:latin typeface="Arial" panose="020B0604020202020204" pitchFamily="34" charset="0"/>
              </a:defRPr>
            </a:lvl6pPr>
            <a:lvl7pPr marL="2955925" indent="-225425" eaLnBrk="0" fontAlgn="base" hangingPunct="0">
              <a:spcBef>
                <a:spcPct val="0"/>
              </a:spcBef>
              <a:spcAft>
                <a:spcPct val="0"/>
              </a:spcAft>
              <a:defRPr>
                <a:solidFill>
                  <a:schemeClr val="tx1"/>
                </a:solidFill>
                <a:latin typeface="Arial" panose="020B0604020202020204" pitchFamily="34" charset="0"/>
              </a:defRPr>
            </a:lvl7pPr>
            <a:lvl8pPr marL="3413125" indent="-225425" eaLnBrk="0" fontAlgn="base" hangingPunct="0">
              <a:spcBef>
                <a:spcPct val="0"/>
              </a:spcBef>
              <a:spcAft>
                <a:spcPct val="0"/>
              </a:spcAft>
              <a:defRPr>
                <a:solidFill>
                  <a:schemeClr val="tx1"/>
                </a:solidFill>
                <a:latin typeface="Arial" panose="020B0604020202020204" pitchFamily="34" charset="0"/>
              </a:defRPr>
            </a:lvl8pPr>
            <a:lvl9pPr marL="3870325" indent="-225425"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St Anthony Annual Report</a:t>
            </a:r>
          </a:p>
        </p:txBody>
      </p:sp>
      <p:sp>
        <p:nvSpPr>
          <p:cNvPr id="5427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3475" indent="-225425">
              <a:defRPr>
                <a:solidFill>
                  <a:schemeClr val="tx1"/>
                </a:solidFill>
                <a:latin typeface="Arial" panose="020B0604020202020204" pitchFamily="34" charset="0"/>
              </a:defRPr>
            </a:lvl3pPr>
            <a:lvl4pPr marL="1587500" indent="-225425">
              <a:defRPr>
                <a:solidFill>
                  <a:schemeClr val="tx1"/>
                </a:solidFill>
                <a:latin typeface="Arial" panose="020B0604020202020204" pitchFamily="34" charset="0"/>
              </a:defRPr>
            </a:lvl4pPr>
            <a:lvl5pPr marL="2041525" indent="-225425">
              <a:defRPr>
                <a:solidFill>
                  <a:schemeClr val="tx1"/>
                </a:solidFill>
                <a:latin typeface="Arial" panose="020B0604020202020204" pitchFamily="34" charset="0"/>
              </a:defRPr>
            </a:lvl5pPr>
            <a:lvl6pPr marL="2498725" indent="-225425" eaLnBrk="0" fontAlgn="base" hangingPunct="0">
              <a:spcBef>
                <a:spcPct val="0"/>
              </a:spcBef>
              <a:spcAft>
                <a:spcPct val="0"/>
              </a:spcAft>
              <a:defRPr>
                <a:solidFill>
                  <a:schemeClr val="tx1"/>
                </a:solidFill>
                <a:latin typeface="Arial" panose="020B0604020202020204" pitchFamily="34" charset="0"/>
              </a:defRPr>
            </a:lvl6pPr>
            <a:lvl7pPr marL="2955925" indent="-225425" eaLnBrk="0" fontAlgn="base" hangingPunct="0">
              <a:spcBef>
                <a:spcPct val="0"/>
              </a:spcBef>
              <a:spcAft>
                <a:spcPct val="0"/>
              </a:spcAft>
              <a:defRPr>
                <a:solidFill>
                  <a:schemeClr val="tx1"/>
                </a:solidFill>
                <a:latin typeface="Arial" panose="020B0604020202020204" pitchFamily="34" charset="0"/>
              </a:defRPr>
            </a:lvl7pPr>
            <a:lvl8pPr marL="3413125" indent="-225425" eaLnBrk="0" fontAlgn="base" hangingPunct="0">
              <a:spcBef>
                <a:spcPct val="0"/>
              </a:spcBef>
              <a:spcAft>
                <a:spcPct val="0"/>
              </a:spcAft>
              <a:defRPr>
                <a:solidFill>
                  <a:schemeClr val="tx1"/>
                </a:solidFill>
                <a:latin typeface="Arial" panose="020B0604020202020204" pitchFamily="34" charset="0"/>
              </a:defRPr>
            </a:lvl8pPr>
            <a:lvl9pPr marL="3870325" indent="-225425" eaLnBrk="0" fontAlgn="base" hangingPunct="0">
              <a:spcBef>
                <a:spcPct val="0"/>
              </a:spcBef>
              <a:spcAft>
                <a:spcPct val="0"/>
              </a:spcAft>
              <a:defRPr>
                <a:solidFill>
                  <a:schemeClr val="tx1"/>
                </a:solidFill>
                <a:latin typeface="Arial" panose="020B0604020202020204" pitchFamily="34" charset="0"/>
              </a:defRPr>
            </a:lvl9pPr>
          </a:lstStyle>
          <a:p>
            <a:fld id="{EB08A9FD-6EEC-4CD9-B80A-DEB09A608E9A}" type="slidenum">
              <a:rPr lang="en-US" altLang="en-US" smtClean="0"/>
              <a:pPr/>
              <a:t>15</a:t>
            </a:fld>
            <a:endParaRPr lang="en-US" altLang="en-US" smtClean="0"/>
          </a:p>
        </p:txBody>
      </p:sp>
    </p:spTree>
    <p:extLst>
      <p:ext uri="{BB962C8B-B14F-4D97-AF65-F5344CB8AC3E}">
        <p14:creationId xmlns:p14="http://schemas.microsoft.com/office/powerpoint/2010/main" val="1371214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dirty="0" smtClean="0">
                <a:solidFill>
                  <a:schemeClr val="tx1"/>
                </a:solidFill>
                <a:effectLst/>
                <a:latin typeface="+mn-lt"/>
                <a:ea typeface="+mn-ea"/>
                <a:cs typeface="+mn-cs"/>
              </a:rPr>
              <a:t>The commitment to partner with, educate and learn from the communities we serve is a primary goal of our agency. In fact, it exists as the first listed goal in our department’s Strategic Plan. Though our department was challenged with staffing shortages through 2022, our priorities in working to accomplish our goal remained in place. While every officer in our department is expected to support this goal and seek opportunities to enhance it, we also have specific officers assigned to a Community Engagement Team.  Sgt. Huddle</a:t>
            </a:r>
            <a:r>
              <a:rPr lang="en-US" sz="1200" b="0" i="0" u="none" strike="noStrike" kern="1200" dirty="0" smtClean="0">
                <a:solidFill>
                  <a:srgbClr val="FF0000"/>
                </a:solidFill>
                <a:effectLst/>
                <a:latin typeface="+mn-lt"/>
                <a:ea typeface="+mn-ea"/>
                <a:cs typeface="+mn-cs"/>
              </a:rPr>
              <a:t>, Sgt. Jim South, Det. Jon Schlingman, Det.</a:t>
            </a:r>
            <a:r>
              <a:rPr lang="en-US" sz="1200" b="0" i="0" u="none" strike="noStrike" kern="1200" baseline="0" dirty="0" smtClean="0">
                <a:solidFill>
                  <a:srgbClr val="FF0000"/>
                </a:solidFill>
                <a:effectLst/>
                <a:latin typeface="+mn-lt"/>
                <a:ea typeface="+mn-ea"/>
                <a:cs typeface="+mn-cs"/>
              </a:rPr>
              <a:t> K. Rushton.  </a:t>
            </a:r>
            <a:endParaRPr lang="en-US" sz="1200" b="0" i="0" u="none" strike="noStrike" kern="1200" dirty="0" smtClean="0">
              <a:solidFill>
                <a:srgbClr val="FF0000"/>
              </a:solidFill>
              <a:effectLst/>
              <a:latin typeface="+mn-lt"/>
              <a:ea typeface="+mn-ea"/>
              <a:cs typeface="+mn-cs"/>
            </a:endParaRP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These officers develop and coordinate community oriented programs aimed at making our community safer and more inclusive. </a:t>
            </a:r>
            <a:endParaRPr lang="en-US" sz="120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Some of our youth programs include: </a:t>
            </a:r>
          </a:p>
          <a:p>
            <a:endParaRPr lang="en-US" sz="120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Hosting an annual Summer Survival/Safety School</a:t>
            </a:r>
            <a:endParaRPr lang="en-US" dirty="0" smtClean="0"/>
          </a:p>
          <a:p>
            <a:r>
              <a:rPr lang="en-US" sz="1200" b="0" i="0" u="none" strike="noStrike" kern="1200" dirty="0" smtClean="0">
                <a:solidFill>
                  <a:schemeClr val="tx1"/>
                </a:solidFill>
                <a:effectLst/>
                <a:latin typeface="+mn-lt"/>
                <a:ea typeface="+mn-ea"/>
                <a:cs typeface="+mn-cs"/>
              </a:rPr>
              <a:t>Kids’ bike safety course (Supported by </a:t>
            </a:r>
            <a:r>
              <a:rPr lang="en-US" sz="1200" b="0" i="0" u="none" strike="noStrike" kern="1200" dirty="0" err="1" smtClean="0">
                <a:solidFill>
                  <a:schemeClr val="tx1"/>
                </a:solidFill>
                <a:effectLst/>
                <a:latin typeface="+mn-lt"/>
                <a:ea typeface="+mn-ea"/>
                <a:cs typeface="+mn-cs"/>
              </a:rPr>
              <a:t>BikeMN</a:t>
            </a:r>
            <a:r>
              <a:rPr lang="en-US" sz="1200" b="0" i="0" u="none" strike="noStrike" kern="1200" dirty="0" smtClean="0">
                <a:solidFill>
                  <a:schemeClr val="tx1"/>
                </a:solidFill>
                <a:effectLst/>
                <a:latin typeface="+mn-lt"/>
                <a:ea typeface="+mn-ea"/>
                <a:cs typeface="+mn-cs"/>
              </a:rPr>
              <a:t>)</a:t>
            </a:r>
            <a:endParaRPr lang="en-US" dirty="0" smtClean="0"/>
          </a:p>
          <a:p>
            <a:r>
              <a:rPr lang="en-US" sz="1200" b="0" i="0" u="none" strike="noStrike" kern="1200" dirty="0" smtClean="0">
                <a:solidFill>
                  <a:schemeClr val="tx1"/>
                </a:solidFill>
                <a:effectLst/>
                <a:latin typeface="+mn-lt"/>
                <a:ea typeface="+mn-ea"/>
                <a:cs typeface="+mn-cs"/>
              </a:rPr>
              <a:t>Regularly speaking at Home Alone classes through Community Services</a:t>
            </a:r>
            <a:endParaRPr lang="en-US" dirty="0" smtClean="0"/>
          </a:p>
          <a:p>
            <a:r>
              <a:rPr lang="en-US" sz="1200" b="0" i="0" u="none" strike="noStrike" kern="1200" dirty="0" smtClean="0">
                <a:solidFill>
                  <a:schemeClr val="tx1"/>
                </a:solidFill>
                <a:effectLst/>
                <a:latin typeface="+mn-lt"/>
                <a:ea typeface="+mn-ea"/>
                <a:cs typeface="+mn-cs"/>
              </a:rPr>
              <a:t>Participating in the local Boy Scout Open House and Pinewood Derby races</a:t>
            </a:r>
            <a:endParaRPr lang="en-US" dirty="0" smtClean="0"/>
          </a:p>
          <a:p>
            <a:r>
              <a:rPr lang="en-US" sz="1200" b="0" i="0" u="none" strike="noStrike" kern="1200" dirty="0" smtClean="0">
                <a:solidFill>
                  <a:schemeClr val="tx1"/>
                </a:solidFill>
                <a:effectLst/>
                <a:latin typeface="+mn-lt"/>
                <a:ea typeface="+mn-ea"/>
                <a:cs typeface="+mn-cs"/>
              </a:rPr>
              <a:t>Organizing and hosting Cops Vs. Kids Basketball game events</a:t>
            </a:r>
            <a:endParaRPr lang="en-US" dirty="0" smtClean="0"/>
          </a:p>
          <a:p>
            <a:r>
              <a:rPr lang="en-US" sz="1200" b="0" i="0" u="none" strike="noStrike" kern="1200" dirty="0" smtClean="0">
                <a:solidFill>
                  <a:schemeClr val="tx1"/>
                </a:solidFill>
                <a:effectLst/>
                <a:latin typeface="+mn-lt"/>
                <a:ea typeface="+mn-ea"/>
                <a:cs typeface="+mn-cs"/>
              </a:rPr>
              <a:t>The department also offers the following opportunities for anyone.</a:t>
            </a:r>
            <a:endParaRPr lang="en-US" sz="120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SAPD Community Academy</a:t>
            </a:r>
            <a:endParaRPr lang="en-US" dirty="0" smtClean="0"/>
          </a:p>
          <a:p>
            <a:r>
              <a:rPr lang="en-US" sz="1200" b="0" i="0" u="none" strike="noStrike" kern="1200" dirty="0" smtClean="0">
                <a:solidFill>
                  <a:schemeClr val="tx1"/>
                </a:solidFill>
                <a:effectLst/>
                <a:latin typeface="+mn-lt"/>
                <a:ea typeface="+mn-ea"/>
                <a:cs typeface="+mn-cs"/>
              </a:rPr>
              <a:t>Patrol Ride-Along</a:t>
            </a:r>
            <a:endParaRPr lang="en-US" dirty="0" smtClean="0"/>
          </a:p>
          <a:p>
            <a:r>
              <a:rPr lang="en-US" sz="1200" b="0" i="0" u="none" strike="noStrike" kern="1200" dirty="0" smtClean="0">
                <a:solidFill>
                  <a:schemeClr val="tx1"/>
                </a:solidFill>
                <a:effectLst/>
                <a:latin typeface="+mn-lt"/>
                <a:ea typeface="+mn-ea"/>
                <a:cs typeface="+mn-cs"/>
              </a:rPr>
              <a:t>Scam Prevention Seminars</a:t>
            </a:r>
            <a:endParaRPr lang="en-US" dirty="0" smtClean="0"/>
          </a:p>
          <a:p>
            <a:r>
              <a:rPr lang="en-US" sz="1200" b="0" i="0" u="none" strike="noStrike" kern="1200" dirty="0" smtClean="0">
                <a:solidFill>
                  <a:schemeClr val="tx1"/>
                </a:solidFill>
                <a:effectLst/>
                <a:latin typeface="+mn-lt"/>
                <a:ea typeface="+mn-ea"/>
                <a:cs typeface="+mn-cs"/>
              </a:rPr>
              <a:t>Presentations to Community Groups Upon Request</a:t>
            </a:r>
            <a:endParaRPr lang="en-US" dirty="0" smtClean="0"/>
          </a:p>
          <a:p>
            <a:r>
              <a:rPr lang="en-US" sz="1200" b="0" i="0" u="none" strike="noStrike" kern="1200" dirty="0" smtClean="0">
                <a:solidFill>
                  <a:schemeClr val="tx1"/>
                </a:solidFill>
                <a:effectLst/>
                <a:latin typeface="+mn-lt"/>
                <a:ea typeface="+mn-ea"/>
                <a:cs typeface="+mn-cs"/>
              </a:rPr>
              <a:t>MN Night to Unite</a:t>
            </a:r>
            <a:endParaRPr lang="en-US" dirty="0" smtClean="0"/>
          </a:p>
          <a:p>
            <a:endParaRPr lang="en-US" altLang="en-US" dirty="0" smtClean="0"/>
          </a:p>
        </p:txBody>
      </p:sp>
      <p:sp>
        <p:nvSpPr>
          <p:cNvPr id="5632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3475" indent="-225425">
              <a:defRPr>
                <a:solidFill>
                  <a:schemeClr val="tx1"/>
                </a:solidFill>
                <a:latin typeface="Arial" panose="020B0604020202020204" pitchFamily="34" charset="0"/>
              </a:defRPr>
            </a:lvl3pPr>
            <a:lvl4pPr marL="1587500" indent="-225425">
              <a:defRPr>
                <a:solidFill>
                  <a:schemeClr val="tx1"/>
                </a:solidFill>
                <a:latin typeface="Arial" panose="020B0604020202020204" pitchFamily="34" charset="0"/>
              </a:defRPr>
            </a:lvl4pPr>
            <a:lvl5pPr marL="2041525" indent="-225425">
              <a:defRPr>
                <a:solidFill>
                  <a:schemeClr val="tx1"/>
                </a:solidFill>
                <a:latin typeface="Arial" panose="020B0604020202020204" pitchFamily="34" charset="0"/>
              </a:defRPr>
            </a:lvl5pPr>
            <a:lvl6pPr marL="2498725" indent="-225425" eaLnBrk="0" fontAlgn="base" hangingPunct="0">
              <a:spcBef>
                <a:spcPct val="0"/>
              </a:spcBef>
              <a:spcAft>
                <a:spcPct val="0"/>
              </a:spcAft>
              <a:defRPr>
                <a:solidFill>
                  <a:schemeClr val="tx1"/>
                </a:solidFill>
                <a:latin typeface="Arial" panose="020B0604020202020204" pitchFamily="34" charset="0"/>
              </a:defRPr>
            </a:lvl6pPr>
            <a:lvl7pPr marL="2955925" indent="-225425" eaLnBrk="0" fontAlgn="base" hangingPunct="0">
              <a:spcBef>
                <a:spcPct val="0"/>
              </a:spcBef>
              <a:spcAft>
                <a:spcPct val="0"/>
              </a:spcAft>
              <a:defRPr>
                <a:solidFill>
                  <a:schemeClr val="tx1"/>
                </a:solidFill>
                <a:latin typeface="Arial" panose="020B0604020202020204" pitchFamily="34" charset="0"/>
              </a:defRPr>
            </a:lvl7pPr>
            <a:lvl8pPr marL="3413125" indent="-225425" eaLnBrk="0" fontAlgn="base" hangingPunct="0">
              <a:spcBef>
                <a:spcPct val="0"/>
              </a:spcBef>
              <a:spcAft>
                <a:spcPct val="0"/>
              </a:spcAft>
              <a:defRPr>
                <a:solidFill>
                  <a:schemeClr val="tx1"/>
                </a:solidFill>
                <a:latin typeface="Arial" panose="020B0604020202020204" pitchFamily="34" charset="0"/>
              </a:defRPr>
            </a:lvl8pPr>
            <a:lvl9pPr marL="3870325" indent="-225425"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St Anthony Annual Report</a:t>
            </a:r>
          </a:p>
        </p:txBody>
      </p:sp>
      <p:sp>
        <p:nvSpPr>
          <p:cNvPr id="5632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3475" indent="-225425">
              <a:defRPr>
                <a:solidFill>
                  <a:schemeClr val="tx1"/>
                </a:solidFill>
                <a:latin typeface="Arial" panose="020B0604020202020204" pitchFamily="34" charset="0"/>
              </a:defRPr>
            </a:lvl3pPr>
            <a:lvl4pPr marL="1587500" indent="-225425">
              <a:defRPr>
                <a:solidFill>
                  <a:schemeClr val="tx1"/>
                </a:solidFill>
                <a:latin typeface="Arial" panose="020B0604020202020204" pitchFamily="34" charset="0"/>
              </a:defRPr>
            </a:lvl4pPr>
            <a:lvl5pPr marL="2041525" indent="-225425">
              <a:defRPr>
                <a:solidFill>
                  <a:schemeClr val="tx1"/>
                </a:solidFill>
                <a:latin typeface="Arial" panose="020B0604020202020204" pitchFamily="34" charset="0"/>
              </a:defRPr>
            </a:lvl5pPr>
            <a:lvl6pPr marL="2498725" indent="-225425" eaLnBrk="0" fontAlgn="base" hangingPunct="0">
              <a:spcBef>
                <a:spcPct val="0"/>
              </a:spcBef>
              <a:spcAft>
                <a:spcPct val="0"/>
              </a:spcAft>
              <a:defRPr>
                <a:solidFill>
                  <a:schemeClr val="tx1"/>
                </a:solidFill>
                <a:latin typeface="Arial" panose="020B0604020202020204" pitchFamily="34" charset="0"/>
              </a:defRPr>
            </a:lvl6pPr>
            <a:lvl7pPr marL="2955925" indent="-225425" eaLnBrk="0" fontAlgn="base" hangingPunct="0">
              <a:spcBef>
                <a:spcPct val="0"/>
              </a:spcBef>
              <a:spcAft>
                <a:spcPct val="0"/>
              </a:spcAft>
              <a:defRPr>
                <a:solidFill>
                  <a:schemeClr val="tx1"/>
                </a:solidFill>
                <a:latin typeface="Arial" panose="020B0604020202020204" pitchFamily="34" charset="0"/>
              </a:defRPr>
            </a:lvl7pPr>
            <a:lvl8pPr marL="3413125" indent="-225425" eaLnBrk="0" fontAlgn="base" hangingPunct="0">
              <a:spcBef>
                <a:spcPct val="0"/>
              </a:spcBef>
              <a:spcAft>
                <a:spcPct val="0"/>
              </a:spcAft>
              <a:defRPr>
                <a:solidFill>
                  <a:schemeClr val="tx1"/>
                </a:solidFill>
                <a:latin typeface="Arial" panose="020B0604020202020204" pitchFamily="34" charset="0"/>
              </a:defRPr>
            </a:lvl8pPr>
            <a:lvl9pPr marL="3870325" indent="-225425" eaLnBrk="0" fontAlgn="base" hangingPunct="0">
              <a:spcBef>
                <a:spcPct val="0"/>
              </a:spcBef>
              <a:spcAft>
                <a:spcPct val="0"/>
              </a:spcAft>
              <a:defRPr>
                <a:solidFill>
                  <a:schemeClr val="tx1"/>
                </a:solidFill>
                <a:latin typeface="Arial" panose="020B0604020202020204" pitchFamily="34" charset="0"/>
              </a:defRPr>
            </a:lvl9pPr>
          </a:lstStyle>
          <a:p>
            <a:fld id="{F885F542-C101-40A6-9354-8BEA1CA90043}" type="slidenum">
              <a:rPr lang="en-US" altLang="en-US" smtClean="0"/>
              <a:pPr/>
              <a:t>16</a:t>
            </a:fld>
            <a:endParaRPr lang="en-US" altLang="en-US" smtClean="0"/>
          </a:p>
        </p:txBody>
      </p:sp>
    </p:spTree>
    <p:extLst>
      <p:ext uri="{BB962C8B-B14F-4D97-AF65-F5344CB8AC3E}">
        <p14:creationId xmlns:p14="http://schemas.microsoft.com/office/powerpoint/2010/main" val="97970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Add info from Huddle</a:t>
            </a:r>
          </a:p>
        </p:txBody>
      </p:sp>
      <p:sp>
        <p:nvSpPr>
          <p:cNvPr id="5837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3475" indent="-225425">
              <a:defRPr>
                <a:solidFill>
                  <a:schemeClr val="tx1"/>
                </a:solidFill>
                <a:latin typeface="Arial" panose="020B0604020202020204" pitchFamily="34" charset="0"/>
              </a:defRPr>
            </a:lvl3pPr>
            <a:lvl4pPr marL="1587500" indent="-225425">
              <a:defRPr>
                <a:solidFill>
                  <a:schemeClr val="tx1"/>
                </a:solidFill>
                <a:latin typeface="Arial" panose="020B0604020202020204" pitchFamily="34" charset="0"/>
              </a:defRPr>
            </a:lvl4pPr>
            <a:lvl5pPr marL="2041525" indent="-225425">
              <a:defRPr>
                <a:solidFill>
                  <a:schemeClr val="tx1"/>
                </a:solidFill>
                <a:latin typeface="Arial" panose="020B0604020202020204" pitchFamily="34" charset="0"/>
              </a:defRPr>
            </a:lvl5pPr>
            <a:lvl6pPr marL="2498725" indent="-225425" eaLnBrk="0" fontAlgn="base" hangingPunct="0">
              <a:spcBef>
                <a:spcPct val="0"/>
              </a:spcBef>
              <a:spcAft>
                <a:spcPct val="0"/>
              </a:spcAft>
              <a:defRPr>
                <a:solidFill>
                  <a:schemeClr val="tx1"/>
                </a:solidFill>
                <a:latin typeface="Arial" panose="020B0604020202020204" pitchFamily="34" charset="0"/>
              </a:defRPr>
            </a:lvl6pPr>
            <a:lvl7pPr marL="2955925" indent="-225425" eaLnBrk="0" fontAlgn="base" hangingPunct="0">
              <a:spcBef>
                <a:spcPct val="0"/>
              </a:spcBef>
              <a:spcAft>
                <a:spcPct val="0"/>
              </a:spcAft>
              <a:defRPr>
                <a:solidFill>
                  <a:schemeClr val="tx1"/>
                </a:solidFill>
                <a:latin typeface="Arial" panose="020B0604020202020204" pitchFamily="34" charset="0"/>
              </a:defRPr>
            </a:lvl7pPr>
            <a:lvl8pPr marL="3413125" indent="-225425" eaLnBrk="0" fontAlgn="base" hangingPunct="0">
              <a:spcBef>
                <a:spcPct val="0"/>
              </a:spcBef>
              <a:spcAft>
                <a:spcPct val="0"/>
              </a:spcAft>
              <a:defRPr>
                <a:solidFill>
                  <a:schemeClr val="tx1"/>
                </a:solidFill>
                <a:latin typeface="Arial" panose="020B0604020202020204" pitchFamily="34" charset="0"/>
              </a:defRPr>
            </a:lvl8pPr>
            <a:lvl9pPr marL="3870325" indent="-225425"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St Anthony Annual Report</a:t>
            </a:r>
          </a:p>
        </p:txBody>
      </p:sp>
      <p:sp>
        <p:nvSpPr>
          <p:cNvPr id="5837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3475" indent="-225425">
              <a:defRPr>
                <a:solidFill>
                  <a:schemeClr val="tx1"/>
                </a:solidFill>
                <a:latin typeface="Arial" panose="020B0604020202020204" pitchFamily="34" charset="0"/>
              </a:defRPr>
            </a:lvl3pPr>
            <a:lvl4pPr marL="1587500" indent="-225425">
              <a:defRPr>
                <a:solidFill>
                  <a:schemeClr val="tx1"/>
                </a:solidFill>
                <a:latin typeface="Arial" panose="020B0604020202020204" pitchFamily="34" charset="0"/>
              </a:defRPr>
            </a:lvl4pPr>
            <a:lvl5pPr marL="2041525" indent="-225425">
              <a:defRPr>
                <a:solidFill>
                  <a:schemeClr val="tx1"/>
                </a:solidFill>
                <a:latin typeface="Arial" panose="020B0604020202020204" pitchFamily="34" charset="0"/>
              </a:defRPr>
            </a:lvl5pPr>
            <a:lvl6pPr marL="2498725" indent="-225425" eaLnBrk="0" fontAlgn="base" hangingPunct="0">
              <a:spcBef>
                <a:spcPct val="0"/>
              </a:spcBef>
              <a:spcAft>
                <a:spcPct val="0"/>
              </a:spcAft>
              <a:defRPr>
                <a:solidFill>
                  <a:schemeClr val="tx1"/>
                </a:solidFill>
                <a:latin typeface="Arial" panose="020B0604020202020204" pitchFamily="34" charset="0"/>
              </a:defRPr>
            </a:lvl6pPr>
            <a:lvl7pPr marL="2955925" indent="-225425" eaLnBrk="0" fontAlgn="base" hangingPunct="0">
              <a:spcBef>
                <a:spcPct val="0"/>
              </a:spcBef>
              <a:spcAft>
                <a:spcPct val="0"/>
              </a:spcAft>
              <a:defRPr>
                <a:solidFill>
                  <a:schemeClr val="tx1"/>
                </a:solidFill>
                <a:latin typeface="Arial" panose="020B0604020202020204" pitchFamily="34" charset="0"/>
              </a:defRPr>
            </a:lvl7pPr>
            <a:lvl8pPr marL="3413125" indent="-225425" eaLnBrk="0" fontAlgn="base" hangingPunct="0">
              <a:spcBef>
                <a:spcPct val="0"/>
              </a:spcBef>
              <a:spcAft>
                <a:spcPct val="0"/>
              </a:spcAft>
              <a:defRPr>
                <a:solidFill>
                  <a:schemeClr val="tx1"/>
                </a:solidFill>
                <a:latin typeface="Arial" panose="020B0604020202020204" pitchFamily="34" charset="0"/>
              </a:defRPr>
            </a:lvl8pPr>
            <a:lvl9pPr marL="3870325" indent="-225425" eaLnBrk="0" fontAlgn="base" hangingPunct="0">
              <a:spcBef>
                <a:spcPct val="0"/>
              </a:spcBef>
              <a:spcAft>
                <a:spcPct val="0"/>
              </a:spcAft>
              <a:defRPr>
                <a:solidFill>
                  <a:schemeClr val="tx1"/>
                </a:solidFill>
                <a:latin typeface="Arial" panose="020B0604020202020204" pitchFamily="34" charset="0"/>
              </a:defRPr>
            </a:lvl9pPr>
          </a:lstStyle>
          <a:p>
            <a:fld id="{1DB416F8-E3FA-4CD5-A1EE-A59DAB6D3620}" type="slidenum">
              <a:rPr lang="en-US" altLang="en-US" smtClean="0"/>
              <a:pPr/>
              <a:t>17</a:t>
            </a:fld>
            <a:endParaRPr lang="en-US" altLang="en-US" smtClean="0"/>
          </a:p>
        </p:txBody>
      </p:sp>
    </p:spTree>
    <p:extLst>
      <p:ext uri="{BB962C8B-B14F-4D97-AF65-F5344CB8AC3E}">
        <p14:creationId xmlns:p14="http://schemas.microsoft.com/office/powerpoint/2010/main" val="1351657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Add info from Huddle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Lights ON! and Driver Diversion Programs</a:t>
            </a:r>
          </a:p>
          <a:p>
            <a:endParaRPr lang="en-US" altLang="en-US" dirty="0" smtClean="0"/>
          </a:p>
        </p:txBody>
      </p:sp>
      <p:sp>
        <p:nvSpPr>
          <p:cNvPr id="6042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3475" indent="-225425">
              <a:defRPr>
                <a:solidFill>
                  <a:schemeClr val="tx1"/>
                </a:solidFill>
                <a:latin typeface="Arial" panose="020B0604020202020204" pitchFamily="34" charset="0"/>
              </a:defRPr>
            </a:lvl3pPr>
            <a:lvl4pPr marL="1587500" indent="-225425">
              <a:defRPr>
                <a:solidFill>
                  <a:schemeClr val="tx1"/>
                </a:solidFill>
                <a:latin typeface="Arial" panose="020B0604020202020204" pitchFamily="34" charset="0"/>
              </a:defRPr>
            </a:lvl4pPr>
            <a:lvl5pPr marL="2041525" indent="-225425">
              <a:defRPr>
                <a:solidFill>
                  <a:schemeClr val="tx1"/>
                </a:solidFill>
                <a:latin typeface="Arial" panose="020B0604020202020204" pitchFamily="34" charset="0"/>
              </a:defRPr>
            </a:lvl5pPr>
            <a:lvl6pPr marL="2498725" indent="-225425" eaLnBrk="0" fontAlgn="base" hangingPunct="0">
              <a:spcBef>
                <a:spcPct val="0"/>
              </a:spcBef>
              <a:spcAft>
                <a:spcPct val="0"/>
              </a:spcAft>
              <a:defRPr>
                <a:solidFill>
                  <a:schemeClr val="tx1"/>
                </a:solidFill>
                <a:latin typeface="Arial" panose="020B0604020202020204" pitchFamily="34" charset="0"/>
              </a:defRPr>
            </a:lvl6pPr>
            <a:lvl7pPr marL="2955925" indent="-225425" eaLnBrk="0" fontAlgn="base" hangingPunct="0">
              <a:spcBef>
                <a:spcPct val="0"/>
              </a:spcBef>
              <a:spcAft>
                <a:spcPct val="0"/>
              </a:spcAft>
              <a:defRPr>
                <a:solidFill>
                  <a:schemeClr val="tx1"/>
                </a:solidFill>
                <a:latin typeface="Arial" panose="020B0604020202020204" pitchFamily="34" charset="0"/>
              </a:defRPr>
            </a:lvl7pPr>
            <a:lvl8pPr marL="3413125" indent="-225425" eaLnBrk="0" fontAlgn="base" hangingPunct="0">
              <a:spcBef>
                <a:spcPct val="0"/>
              </a:spcBef>
              <a:spcAft>
                <a:spcPct val="0"/>
              </a:spcAft>
              <a:defRPr>
                <a:solidFill>
                  <a:schemeClr val="tx1"/>
                </a:solidFill>
                <a:latin typeface="Arial" panose="020B0604020202020204" pitchFamily="34" charset="0"/>
              </a:defRPr>
            </a:lvl8pPr>
            <a:lvl9pPr marL="3870325" indent="-225425"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St Anthony Annual Report</a:t>
            </a:r>
          </a:p>
        </p:txBody>
      </p:sp>
      <p:sp>
        <p:nvSpPr>
          <p:cNvPr id="6042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3475" indent="-225425">
              <a:defRPr>
                <a:solidFill>
                  <a:schemeClr val="tx1"/>
                </a:solidFill>
                <a:latin typeface="Arial" panose="020B0604020202020204" pitchFamily="34" charset="0"/>
              </a:defRPr>
            </a:lvl3pPr>
            <a:lvl4pPr marL="1587500" indent="-225425">
              <a:defRPr>
                <a:solidFill>
                  <a:schemeClr val="tx1"/>
                </a:solidFill>
                <a:latin typeface="Arial" panose="020B0604020202020204" pitchFamily="34" charset="0"/>
              </a:defRPr>
            </a:lvl4pPr>
            <a:lvl5pPr marL="2041525" indent="-225425">
              <a:defRPr>
                <a:solidFill>
                  <a:schemeClr val="tx1"/>
                </a:solidFill>
                <a:latin typeface="Arial" panose="020B0604020202020204" pitchFamily="34" charset="0"/>
              </a:defRPr>
            </a:lvl5pPr>
            <a:lvl6pPr marL="2498725" indent="-225425" eaLnBrk="0" fontAlgn="base" hangingPunct="0">
              <a:spcBef>
                <a:spcPct val="0"/>
              </a:spcBef>
              <a:spcAft>
                <a:spcPct val="0"/>
              </a:spcAft>
              <a:defRPr>
                <a:solidFill>
                  <a:schemeClr val="tx1"/>
                </a:solidFill>
                <a:latin typeface="Arial" panose="020B0604020202020204" pitchFamily="34" charset="0"/>
              </a:defRPr>
            </a:lvl6pPr>
            <a:lvl7pPr marL="2955925" indent="-225425" eaLnBrk="0" fontAlgn="base" hangingPunct="0">
              <a:spcBef>
                <a:spcPct val="0"/>
              </a:spcBef>
              <a:spcAft>
                <a:spcPct val="0"/>
              </a:spcAft>
              <a:defRPr>
                <a:solidFill>
                  <a:schemeClr val="tx1"/>
                </a:solidFill>
                <a:latin typeface="Arial" panose="020B0604020202020204" pitchFamily="34" charset="0"/>
              </a:defRPr>
            </a:lvl7pPr>
            <a:lvl8pPr marL="3413125" indent="-225425" eaLnBrk="0" fontAlgn="base" hangingPunct="0">
              <a:spcBef>
                <a:spcPct val="0"/>
              </a:spcBef>
              <a:spcAft>
                <a:spcPct val="0"/>
              </a:spcAft>
              <a:defRPr>
                <a:solidFill>
                  <a:schemeClr val="tx1"/>
                </a:solidFill>
                <a:latin typeface="Arial" panose="020B0604020202020204" pitchFamily="34" charset="0"/>
              </a:defRPr>
            </a:lvl8pPr>
            <a:lvl9pPr marL="3870325" indent="-225425" eaLnBrk="0" fontAlgn="base" hangingPunct="0">
              <a:spcBef>
                <a:spcPct val="0"/>
              </a:spcBef>
              <a:spcAft>
                <a:spcPct val="0"/>
              </a:spcAft>
              <a:defRPr>
                <a:solidFill>
                  <a:schemeClr val="tx1"/>
                </a:solidFill>
                <a:latin typeface="Arial" panose="020B0604020202020204" pitchFamily="34" charset="0"/>
              </a:defRPr>
            </a:lvl9pPr>
          </a:lstStyle>
          <a:p>
            <a:fld id="{FC9D5FCA-9940-45F5-847D-364A0E8826CB}" type="slidenum">
              <a:rPr lang="en-US" altLang="en-US" smtClean="0"/>
              <a:pPr/>
              <a:t>18</a:t>
            </a:fld>
            <a:endParaRPr lang="en-US" altLang="en-US" smtClean="0"/>
          </a:p>
        </p:txBody>
      </p:sp>
    </p:spTree>
    <p:extLst>
      <p:ext uri="{BB962C8B-B14F-4D97-AF65-F5344CB8AC3E}">
        <p14:creationId xmlns:p14="http://schemas.microsoft.com/office/powerpoint/2010/main" val="1569968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 videos out of compliance due to human error</a:t>
            </a:r>
            <a:r>
              <a:rPr lang="en-US" altLang="en-US" baseline="0" dirty="0" smtClean="0"/>
              <a:t> - errors in classification.  </a:t>
            </a:r>
            <a:endParaRPr lang="en-US" altLang="en-US" dirty="0" smtClean="0"/>
          </a:p>
        </p:txBody>
      </p:sp>
      <p:sp>
        <p:nvSpPr>
          <p:cNvPr id="6246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3475" indent="-225425">
              <a:defRPr>
                <a:solidFill>
                  <a:schemeClr val="tx1"/>
                </a:solidFill>
                <a:latin typeface="Arial" panose="020B0604020202020204" pitchFamily="34" charset="0"/>
              </a:defRPr>
            </a:lvl3pPr>
            <a:lvl4pPr marL="1587500" indent="-225425">
              <a:defRPr>
                <a:solidFill>
                  <a:schemeClr val="tx1"/>
                </a:solidFill>
                <a:latin typeface="Arial" panose="020B0604020202020204" pitchFamily="34" charset="0"/>
              </a:defRPr>
            </a:lvl4pPr>
            <a:lvl5pPr marL="2041525" indent="-225425">
              <a:defRPr>
                <a:solidFill>
                  <a:schemeClr val="tx1"/>
                </a:solidFill>
                <a:latin typeface="Arial" panose="020B0604020202020204" pitchFamily="34" charset="0"/>
              </a:defRPr>
            </a:lvl5pPr>
            <a:lvl6pPr marL="2498725" indent="-225425" eaLnBrk="0" fontAlgn="base" hangingPunct="0">
              <a:spcBef>
                <a:spcPct val="0"/>
              </a:spcBef>
              <a:spcAft>
                <a:spcPct val="0"/>
              </a:spcAft>
              <a:defRPr>
                <a:solidFill>
                  <a:schemeClr val="tx1"/>
                </a:solidFill>
                <a:latin typeface="Arial" panose="020B0604020202020204" pitchFamily="34" charset="0"/>
              </a:defRPr>
            </a:lvl6pPr>
            <a:lvl7pPr marL="2955925" indent="-225425" eaLnBrk="0" fontAlgn="base" hangingPunct="0">
              <a:spcBef>
                <a:spcPct val="0"/>
              </a:spcBef>
              <a:spcAft>
                <a:spcPct val="0"/>
              </a:spcAft>
              <a:defRPr>
                <a:solidFill>
                  <a:schemeClr val="tx1"/>
                </a:solidFill>
                <a:latin typeface="Arial" panose="020B0604020202020204" pitchFamily="34" charset="0"/>
              </a:defRPr>
            </a:lvl7pPr>
            <a:lvl8pPr marL="3413125" indent="-225425" eaLnBrk="0" fontAlgn="base" hangingPunct="0">
              <a:spcBef>
                <a:spcPct val="0"/>
              </a:spcBef>
              <a:spcAft>
                <a:spcPct val="0"/>
              </a:spcAft>
              <a:defRPr>
                <a:solidFill>
                  <a:schemeClr val="tx1"/>
                </a:solidFill>
                <a:latin typeface="Arial" panose="020B0604020202020204" pitchFamily="34" charset="0"/>
              </a:defRPr>
            </a:lvl8pPr>
            <a:lvl9pPr marL="3870325" indent="-225425"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St Anthony Annual Report</a:t>
            </a:r>
          </a:p>
        </p:txBody>
      </p:sp>
      <p:sp>
        <p:nvSpPr>
          <p:cNvPr id="624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3475" indent="-225425">
              <a:defRPr>
                <a:solidFill>
                  <a:schemeClr val="tx1"/>
                </a:solidFill>
                <a:latin typeface="Arial" panose="020B0604020202020204" pitchFamily="34" charset="0"/>
              </a:defRPr>
            </a:lvl3pPr>
            <a:lvl4pPr marL="1587500" indent="-225425">
              <a:defRPr>
                <a:solidFill>
                  <a:schemeClr val="tx1"/>
                </a:solidFill>
                <a:latin typeface="Arial" panose="020B0604020202020204" pitchFamily="34" charset="0"/>
              </a:defRPr>
            </a:lvl4pPr>
            <a:lvl5pPr marL="2041525" indent="-225425">
              <a:defRPr>
                <a:solidFill>
                  <a:schemeClr val="tx1"/>
                </a:solidFill>
                <a:latin typeface="Arial" panose="020B0604020202020204" pitchFamily="34" charset="0"/>
              </a:defRPr>
            </a:lvl5pPr>
            <a:lvl6pPr marL="2498725" indent="-225425" eaLnBrk="0" fontAlgn="base" hangingPunct="0">
              <a:spcBef>
                <a:spcPct val="0"/>
              </a:spcBef>
              <a:spcAft>
                <a:spcPct val="0"/>
              </a:spcAft>
              <a:defRPr>
                <a:solidFill>
                  <a:schemeClr val="tx1"/>
                </a:solidFill>
                <a:latin typeface="Arial" panose="020B0604020202020204" pitchFamily="34" charset="0"/>
              </a:defRPr>
            </a:lvl6pPr>
            <a:lvl7pPr marL="2955925" indent="-225425" eaLnBrk="0" fontAlgn="base" hangingPunct="0">
              <a:spcBef>
                <a:spcPct val="0"/>
              </a:spcBef>
              <a:spcAft>
                <a:spcPct val="0"/>
              </a:spcAft>
              <a:defRPr>
                <a:solidFill>
                  <a:schemeClr val="tx1"/>
                </a:solidFill>
                <a:latin typeface="Arial" panose="020B0604020202020204" pitchFamily="34" charset="0"/>
              </a:defRPr>
            </a:lvl7pPr>
            <a:lvl8pPr marL="3413125" indent="-225425" eaLnBrk="0" fontAlgn="base" hangingPunct="0">
              <a:spcBef>
                <a:spcPct val="0"/>
              </a:spcBef>
              <a:spcAft>
                <a:spcPct val="0"/>
              </a:spcAft>
              <a:defRPr>
                <a:solidFill>
                  <a:schemeClr val="tx1"/>
                </a:solidFill>
                <a:latin typeface="Arial" panose="020B0604020202020204" pitchFamily="34" charset="0"/>
              </a:defRPr>
            </a:lvl8pPr>
            <a:lvl9pPr marL="3870325" indent="-225425" eaLnBrk="0" fontAlgn="base" hangingPunct="0">
              <a:spcBef>
                <a:spcPct val="0"/>
              </a:spcBef>
              <a:spcAft>
                <a:spcPct val="0"/>
              </a:spcAft>
              <a:defRPr>
                <a:solidFill>
                  <a:schemeClr val="tx1"/>
                </a:solidFill>
                <a:latin typeface="Arial" panose="020B0604020202020204" pitchFamily="34" charset="0"/>
              </a:defRPr>
            </a:lvl9pPr>
          </a:lstStyle>
          <a:p>
            <a:fld id="{C14B5839-54E8-49E4-887A-2700ECF5F7A0}" type="slidenum">
              <a:rPr lang="en-US" altLang="en-US" smtClean="0"/>
              <a:pPr/>
              <a:t>19</a:t>
            </a:fld>
            <a:endParaRPr lang="en-US" altLang="en-US" smtClean="0"/>
          </a:p>
        </p:txBody>
      </p:sp>
    </p:spTree>
    <p:extLst>
      <p:ext uri="{BB962C8B-B14F-4D97-AF65-F5344CB8AC3E}">
        <p14:creationId xmlns:p14="http://schemas.microsoft.com/office/powerpoint/2010/main" val="2761500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355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St Anthony Annual Report</a:t>
            </a:r>
          </a:p>
        </p:txBody>
      </p:sp>
      <p:sp>
        <p:nvSpPr>
          <p:cNvPr id="2355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69FC5EA-484C-48FD-B27E-8146ACC3A7AB}" type="slidenum">
              <a:rPr lang="en-US" altLang="en-US" smtClean="0"/>
              <a:pPr/>
              <a:t>2</a:t>
            </a:fld>
            <a:endParaRPr lang="en-US" altLang="en-US" smtClean="0"/>
          </a:p>
        </p:txBody>
      </p:sp>
    </p:spTree>
    <p:extLst>
      <p:ext uri="{BB962C8B-B14F-4D97-AF65-F5344CB8AC3E}">
        <p14:creationId xmlns:p14="http://schemas.microsoft.com/office/powerpoint/2010/main" val="3800635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LEADS Online serves community. </a:t>
            </a:r>
          </a:p>
        </p:txBody>
      </p:sp>
      <p:sp>
        <p:nvSpPr>
          <p:cNvPr id="6451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3475" indent="-225425">
              <a:defRPr>
                <a:solidFill>
                  <a:schemeClr val="tx1"/>
                </a:solidFill>
                <a:latin typeface="Arial" panose="020B0604020202020204" pitchFamily="34" charset="0"/>
              </a:defRPr>
            </a:lvl3pPr>
            <a:lvl4pPr marL="1587500" indent="-225425">
              <a:defRPr>
                <a:solidFill>
                  <a:schemeClr val="tx1"/>
                </a:solidFill>
                <a:latin typeface="Arial" panose="020B0604020202020204" pitchFamily="34" charset="0"/>
              </a:defRPr>
            </a:lvl4pPr>
            <a:lvl5pPr marL="2041525" indent="-225425">
              <a:defRPr>
                <a:solidFill>
                  <a:schemeClr val="tx1"/>
                </a:solidFill>
                <a:latin typeface="Arial" panose="020B0604020202020204" pitchFamily="34" charset="0"/>
              </a:defRPr>
            </a:lvl5pPr>
            <a:lvl6pPr marL="2498725" indent="-225425" eaLnBrk="0" fontAlgn="base" hangingPunct="0">
              <a:spcBef>
                <a:spcPct val="0"/>
              </a:spcBef>
              <a:spcAft>
                <a:spcPct val="0"/>
              </a:spcAft>
              <a:defRPr>
                <a:solidFill>
                  <a:schemeClr val="tx1"/>
                </a:solidFill>
                <a:latin typeface="Arial" panose="020B0604020202020204" pitchFamily="34" charset="0"/>
              </a:defRPr>
            </a:lvl6pPr>
            <a:lvl7pPr marL="2955925" indent="-225425" eaLnBrk="0" fontAlgn="base" hangingPunct="0">
              <a:spcBef>
                <a:spcPct val="0"/>
              </a:spcBef>
              <a:spcAft>
                <a:spcPct val="0"/>
              </a:spcAft>
              <a:defRPr>
                <a:solidFill>
                  <a:schemeClr val="tx1"/>
                </a:solidFill>
                <a:latin typeface="Arial" panose="020B0604020202020204" pitchFamily="34" charset="0"/>
              </a:defRPr>
            </a:lvl7pPr>
            <a:lvl8pPr marL="3413125" indent="-225425" eaLnBrk="0" fontAlgn="base" hangingPunct="0">
              <a:spcBef>
                <a:spcPct val="0"/>
              </a:spcBef>
              <a:spcAft>
                <a:spcPct val="0"/>
              </a:spcAft>
              <a:defRPr>
                <a:solidFill>
                  <a:schemeClr val="tx1"/>
                </a:solidFill>
                <a:latin typeface="Arial" panose="020B0604020202020204" pitchFamily="34" charset="0"/>
              </a:defRPr>
            </a:lvl8pPr>
            <a:lvl9pPr marL="3870325" indent="-225425"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St Anthony Annual Report</a:t>
            </a:r>
          </a:p>
        </p:txBody>
      </p:sp>
      <p:sp>
        <p:nvSpPr>
          <p:cNvPr id="6451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3475" indent="-225425">
              <a:defRPr>
                <a:solidFill>
                  <a:schemeClr val="tx1"/>
                </a:solidFill>
                <a:latin typeface="Arial" panose="020B0604020202020204" pitchFamily="34" charset="0"/>
              </a:defRPr>
            </a:lvl3pPr>
            <a:lvl4pPr marL="1587500" indent="-225425">
              <a:defRPr>
                <a:solidFill>
                  <a:schemeClr val="tx1"/>
                </a:solidFill>
                <a:latin typeface="Arial" panose="020B0604020202020204" pitchFamily="34" charset="0"/>
              </a:defRPr>
            </a:lvl4pPr>
            <a:lvl5pPr marL="2041525" indent="-225425">
              <a:defRPr>
                <a:solidFill>
                  <a:schemeClr val="tx1"/>
                </a:solidFill>
                <a:latin typeface="Arial" panose="020B0604020202020204" pitchFamily="34" charset="0"/>
              </a:defRPr>
            </a:lvl5pPr>
            <a:lvl6pPr marL="2498725" indent="-225425" eaLnBrk="0" fontAlgn="base" hangingPunct="0">
              <a:spcBef>
                <a:spcPct val="0"/>
              </a:spcBef>
              <a:spcAft>
                <a:spcPct val="0"/>
              </a:spcAft>
              <a:defRPr>
                <a:solidFill>
                  <a:schemeClr val="tx1"/>
                </a:solidFill>
                <a:latin typeface="Arial" panose="020B0604020202020204" pitchFamily="34" charset="0"/>
              </a:defRPr>
            </a:lvl6pPr>
            <a:lvl7pPr marL="2955925" indent="-225425" eaLnBrk="0" fontAlgn="base" hangingPunct="0">
              <a:spcBef>
                <a:spcPct val="0"/>
              </a:spcBef>
              <a:spcAft>
                <a:spcPct val="0"/>
              </a:spcAft>
              <a:defRPr>
                <a:solidFill>
                  <a:schemeClr val="tx1"/>
                </a:solidFill>
                <a:latin typeface="Arial" panose="020B0604020202020204" pitchFamily="34" charset="0"/>
              </a:defRPr>
            </a:lvl7pPr>
            <a:lvl8pPr marL="3413125" indent="-225425" eaLnBrk="0" fontAlgn="base" hangingPunct="0">
              <a:spcBef>
                <a:spcPct val="0"/>
              </a:spcBef>
              <a:spcAft>
                <a:spcPct val="0"/>
              </a:spcAft>
              <a:defRPr>
                <a:solidFill>
                  <a:schemeClr val="tx1"/>
                </a:solidFill>
                <a:latin typeface="Arial" panose="020B0604020202020204" pitchFamily="34" charset="0"/>
              </a:defRPr>
            </a:lvl8pPr>
            <a:lvl9pPr marL="3870325" indent="-225425" eaLnBrk="0" fontAlgn="base" hangingPunct="0">
              <a:spcBef>
                <a:spcPct val="0"/>
              </a:spcBef>
              <a:spcAft>
                <a:spcPct val="0"/>
              </a:spcAft>
              <a:defRPr>
                <a:solidFill>
                  <a:schemeClr val="tx1"/>
                </a:solidFill>
                <a:latin typeface="Arial" panose="020B0604020202020204" pitchFamily="34" charset="0"/>
              </a:defRPr>
            </a:lvl9pPr>
          </a:lstStyle>
          <a:p>
            <a:fld id="{32FAFBE8-A752-434E-ABE3-8FADB1B425C8}" type="slidenum">
              <a:rPr lang="en-US" altLang="en-US" smtClean="0"/>
              <a:pPr/>
              <a:t>20</a:t>
            </a:fld>
            <a:endParaRPr lang="en-US" altLang="en-US" smtClean="0"/>
          </a:p>
        </p:txBody>
      </p:sp>
    </p:spTree>
    <p:extLst>
      <p:ext uri="{BB962C8B-B14F-4D97-AF65-F5344CB8AC3E}">
        <p14:creationId xmlns:p14="http://schemas.microsoft.com/office/powerpoint/2010/main" val="3900186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Graduate level Northwestern University Staff and Command Course 22 week.  </a:t>
            </a:r>
          </a:p>
        </p:txBody>
      </p:sp>
      <p:sp>
        <p:nvSpPr>
          <p:cNvPr id="6656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St Anthony Annual Report</a:t>
            </a:r>
          </a:p>
        </p:txBody>
      </p:sp>
      <p:sp>
        <p:nvSpPr>
          <p:cNvPr id="6656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525F0E0-2E07-4C49-878E-19B7E1C720BE}" type="slidenum">
              <a:rPr lang="en-US" altLang="en-US" smtClean="0"/>
              <a:pPr/>
              <a:t>21</a:t>
            </a:fld>
            <a:endParaRPr lang="en-US" altLang="en-US" smtClean="0"/>
          </a:p>
        </p:txBody>
      </p:sp>
    </p:spTree>
    <p:extLst>
      <p:ext uri="{BB962C8B-B14F-4D97-AF65-F5344CB8AC3E}">
        <p14:creationId xmlns:p14="http://schemas.microsoft.com/office/powerpoint/2010/main" val="253794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2021 </a:t>
            </a:r>
            <a:r>
              <a:rPr lang="en-US" sz="1200" dirty="0" smtClean="0"/>
              <a:t>Collected 318.6 </a:t>
            </a:r>
            <a:r>
              <a:rPr lang="en-US" sz="1200" dirty="0" err="1" smtClean="0"/>
              <a:t>lbs</a:t>
            </a:r>
            <a:r>
              <a:rPr lang="en-US" sz="1200" dirty="0" smtClean="0"/>
              <a:t> of pharmaceuticals and packaging. </a:t>
            </a:r>
          </a:p>
          <a:p>
            <a:r>
              <a:rPr lang="en-US" sz="1200" dirty="0" smtClean="0"/>
              <a:t>Officer Sam Shafer (May), Officer Cody Boegeman (August) &amp; Officer Brandon Hess (Left in April, returned December). </a:t>
            </a:r>
            <a:endParaRPr lang="en-US" altLang="en-US" dirty="0" smtClean="0"/>
          </a:p>
        </p:txBody>
      </p:sp>
      <p:sp>
        <p:nvSpPr>
          <p:cNvPr id="6861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St Anthony Annual Report</a:t>
            </a:r>
          </a:p>
        </p:txBody>
      </p:sp>
      <p:sp>
        <p:nvSpPr>
          <p:cNvPr id="6861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6F2554-9E15-4968-AE5C-E882DFBD482A}" type="slidenum">
              <a:rPr lang="en-US" altLang="en-US" smtClean="0"/>
              <a:pPr/>
              <a:t>22</a:t>
            </a:fld>
            <a:endParaRPr lang="en-US" altLang="en-US" smtClean="0"/>
          </a:p>
        </p:txBody>
      </p:sp>
    </p:spTree>
    <p:extLst>
      <p:ext uri="{BB962C8B-B14F-4D97-AF65-F5344CB8AC3E}">
        <p14:creationId xmlns:p14="http://schemas.microsoft.com/office/powerpoint/2010/main" val="1490535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Vacancy of Lt. Dan Diegnau.</a:t>
            </a:r>
          </a:p>
          <a:p>
            <a:endParaRPr lang="en-US" altLang="en-US" dirty="0" smtClean="0"/>
          </a:p>
          <a:p>
            <a:r>
              <a:rPr lang="en-US" altLang="en-US" dirty="0" smtClean="0"/>
              <a:t>Upcoming separation of</a:t>
            </a:r>
            <a:r>
              <a:rPr lang="en-US" altLang="en-US" baseline="0" dirty="0" smtClean="0"/>
              <a:t> Cody Boegeman.</a:t>
            </a:r>
            <a:endParaRPr lang="en-US" altLang="en-US" dirty="0" smtClean="0"/>
          </a:p>
        </p:txBody>
      </p:sp>
      <p:sp>
        <p:nvSpPr>
          <p:cNvPr id="7066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St Anthony Annual Report</a:t>
            </a:r>
          </a:p>
        </p:txBody>
      </p:sp>
      <p:sp>
        <p:nvSpPr>
          <p:cNvPr id="7066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92FB771-F20D-4F18-930A-ACE22A96C0F4}" type="slidenum">
              <a:rPr lang="en-US" altLang="en-US" smtClean="0"/>
              <a:pPr/>
              <a:t>23</a:t>
            </a:fld>
            <a:endParaRPr lang="en-US" altLang="en-US" smtClean="0"/>
          </a:p>
        </p:txBody>
      </p:sp>
    </p:spTree>
    <p:extLst>
      <p:ext uri="{BB962C8B-B14F-4D97-AF65-F5344CB8AC3E}">
        <p14:creationId xmlns:p14="http://schemas.microsoft.com/office/powerpoint/2010/main" val="590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Follow us on social media – don’t necessarily have to have a social media account. </a:t>
            </a:r>
          </a:p>
        </p:txBody>
      </p:sp>
      <p:sp>
        <p:nvSpPr>
          <p:cNvPr id="7270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3475" indent="-225425">
              <a:defRPr>
                <a:solidFill>
                  <a:schemeClr val="tx1"/>
                </a:solidFill>
                <a:latin typeface="Arial" panose="020B0604020202020204" pitchFamily="34" charset="0"/>
              </a:defRPr>
            </a:lvl3pPr>
            <a:lvl4pPr marL="1587500" indent="-225425">
              <a:defRPr>
                <a:solidFill>
                  <a:schemeClr val="tx1"/>
                </a:solidFill>
                <a:latin typeface="Arial" panose="020B0604020202020204" pitchFamily="34" charset="0"/>
              </a:defRPr>
            </a:lvl4pPr>
            <a:lvl5pPr marL="2041525" indent="-225425">
              <a:defRPr>
                <a:solidFill>
                  <a:schemeClr val="tx1"/>
                </a:solidFill>
                <a:latin typeface="Arial" panose="020B0604020202020204" pitchFamily="34" charset="0"/>
              </a:defRPr>
            </a:lvl5pPr>
            <a:lvl6pPr marL="2498725" indent="-225425" eaLnBrk="0" fontAlgn="base" hangingPunct="0">
              <a:spcBef>
                <a:spcPct val="0"/>
              </a:spcBef>
              <a:spcAft>
                <a:spcPct val="0"/>
              </a:spcAft>
              <a:defRPr>
                <a:solidFill>
                  <a:schemeClr val="tx1"/>
                </a:solidFill>
                <a:latin typeface="Arial" panose="020B0604020202020204" pitchFamily="34" charset="0"/>
              </a:defRPr>
            </a:lvl6pPr>
            <a:lvl7pPr marL="2955925" indent="-225425" eaLnBrk="0" fontAlgn="base" hangingPunct="0">
              <a:spcBef>
                <a:spcPct val="0"/>
              </a:spcBef>
              <a:spcAft>
                <a:spcPct val="0"/>
              </a:spcAft>
              <a:defRPr>
                <a:solidFill>
                  <a:schemeClr val="tx1"/>
                </a:solidFill>
                <a:latin typeface="Arial" panose="020B0604020202020204" pitchFamily="34" charset="0"/>
              </a:defRPr>
            </a:lvl7pPr>
            <a:lvl8pPr marL="3413125" indent="-225425" eaLnBrk="0" fontAlgn="base" hangingPunct="0">
              <a:spcBef>
                <a:spcPct val="0"/>
              </a:spcBef>
              <a:spcAft>
                <a:spcPct val="0"/>
              </a:spcAft>
              <a:defRPr>
                <a:solidFill>
                  <a:schemeClr val="tx1"/>
                </a:solidFill>
                <a:latin typeface="Arial" panose="020B0604020202020204" pitchFamily="34" charset="0"/>
              </a:defRPr>
            </a:lvl8pPr>
            <a:lvl9pPr marL="3870325" indent="-225425"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St Anthony Annual Report</a:t>
            </a:r>
          </a:p>
        </p:txBody>
      </p:sp>
      <p:sp>
        <p:nvSpPr>
          <p:cNvPr id="7270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3475" indent="-225425">
              <a:defRPr>
                <a:solidFill>
                  <a:schemeClr val="tx1"/>
                </a:solidFill>
                <a:latin typeface="Arial" panose="020B0604020202020204" pitchFamily="34" charset="0"/>
              </a:defRPr>
            </a:lvl3pPr>
            <a:lvl4pPr marL="1587500" indent="-225425">
              <a:defRPr>
                <a:solidFill>
                  <a:schemeClr val="tx1"/>
                </a:solidFill>
                <a:latin typeface="Arial" panose="020B0604020202020204" pitchFamily="34" charset="0"/>
              </a:defRPr>
            </a:lvl4pPr>
            <a:lvl5pPr marL="2041525" indent="-225425">
              <a:defRPr>
                <a:solidFill>
                  <a:schemeClr val="tx1"/>
                </a:solidFill>
                <a:latin typeface="Arial" panose="020B0604020202020204" pitchFamily="34" charset="0"/>
              </a:defRPr>
            </a:lvl5pPr>
            <a:lvl6pPr marL="2498725" indent="-225425" eaLnBrk="0" fontAlgn="base" hangingPunct="0">
              <a:spcBef>
                <a:spcPct val="0"/>
              </a:spcBef>
              <a:spcAft>
                <a:spcPct val="0"/>
              </a:spcAft>
              <a:defRPr>
                <a:solidFill>
                  <a:schemeClr val="tx1"/>
                </a:solidFill>
                <a:latin typeface="Arial" panose="020B0604020202020204" pitchFamily="34" charset="0"/>
              </a:defRPr>
            </a:lvl6pPr>
            <a:lvl7pPr marL="2955925" indent="-225425" eaLnBrk="0" fontAlgn="base" hangingPunct="0">
              <a:spcBef>
                <a:spcPct val="0"/>
              </a:spcBef>
              <a:spcAft>
                <a:spcPct val="0"/>
              </a:spcAft>
              <a:defRPr>
                <a:solidFill>
                  <a:schemeClr val="tx1"/>
                </a:solidFill>
                <a:latin typeface="Arial" panose="020B0604020202020204" pitchFamily="34" charset="0"/>
              </a:defRPr>
            </a:lvl7pPr>
            <a:lvl8pPr marL="3413125" indent="-225425" eaLnBrk="0" fontAlgn="base" hangingPunct="0">
              <a:spcBef>
                <a:spcPct val="0"/>
              </a:spcBef>
              <a:spcAft>
                <a:spcPct val="0"/>
              </a:spcAft>
              <a:defRPr>
                <a:solidFill>
                  <a:schemeClr val="tx1"/>
                </a:solidFill>
                <a:latin typeface="Arial" panose="020B0604020202020204" pitchFamily="34" charset="0"/>
              </a:defRPr>
            </a:lvl8pPr>
            <a:lvl9pPr marL="3870325" indent="-225425" eaLnBrk="0" fontAlgn="base" hangingPunct="0">
              <a:spcBef>
                <a:spcPct val="0"/>
              </a:spcBef>
              <a:spcAft>
                <a:spcPct val="0"/>
              </a:spcAft>
              <a:defRPr>
                <a:solidFill>
                  <a:schemeClr val="tx1"/>
                </a:solidFill>
                <a:latin typeface="Arial" panose="020B0604020202020204" pitchFamily="34" charset="0"/>
              </a:defRPr>
            </a:lvl9pPr>
          </a:lstStyle>
          <a:p>
            <a:fld id="{B8CCD5F6-4AF2-46B5-B2A9-73CB129FF600}" type="slidenum">
              <a:rPr lang="en-US" altLang="en-US" smtClean="0"/>
              <a:pPr/>
              <a:t>25</a:t>
            </a:fld>
            <a:endParaRPr lang="en-US" altLang="en-US" smtClean="0"/>
          </a:p>
        </p:txBody>
      </p:sp>
    </p:spTree>
    <p:extLst>
      <p:ext uri="{BB962C8B-B14F-4D97-AF65-F5344CB8AC3E}">
        <p14:creationId xmlns:p14="http://schemas.microsoft.com/office/powerpoint/2010/main" val="1807903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Our website is</a:t>
            </a:r>
            <a:r>
              <a:rPr lang="en-US" altLang="en-US" baseline="0" dirty="0" smtClean="0"/>
              <a:t> continually being</a:t>
            </a:r>
            <a:r>
              <a:rPr lang="en-US" altLang="en-US" dirty="0" smtClean="0"/>
              <a:t> enhanced to include more depth of information</a:t>
            </a:r>
            <a:r>
              <a:rPr lang="en-US" altLang="en-US" baseline="0" dirty="0" smtClean="0"/>
              <a:t> - t</a:t>
            </a:r>
            <a:r>
              <a:rPr lang="en-US" altLang="en-US" dirty="0" smtClean="0"/>
              <a:t>o include videos, request police reports and view the most recent annual reports.  </a:t>
            </a:r>
          </a:p>
        </p:txBody>
      </p:sp>
      <p:sp>
        <p:nvSpPr>
          <p:cNvPr id="7475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3475" indent="-225425">
              <a:defRPr>
                <a:solidFill>
                  <a:schemeClr val="tx1"/>
                </a:solidFill>
                <a:latin typeface="Arial" panose="020B0604020202020204" pitchFamily="34" charset="0"/>
              </a:defRPr>
            </a:lvl3pPr>
            <a:lvl4pPr marL="1587500" indent="-225425">
              <a:defRPr>
                <a:solidFill>
                  <a:schemeClr val="tx1"/>
                </a:solidFill>
                <a:latin typeface="Arial" panose="020B0604020202020204" pitchFamily="34" charset="0"/>
              </a:defRPr>
            </a:lvl4pPr>
            <a:lvl5pPr marL="2041525" indent="-225425">
              <a:defRPr>
                <a:solidFill>
                  <a:schemeClr val="tx1"/>
                </a:solidFill>
                <a:latin typeface="Arial" panose="020B0604020202020204" pitchFamily="34" charset="0"/>
              </a:defRPr>
            </a:lvl5pPr>
            <a:lvl6pPr marL="2498725" indent="-225425" eaLnBrk="0" fontAlgn="base" hangingPunct="0">
              <a:spcBef>
                <a:spcPct val="0"/>
              </a:spcBef>
              <a:spcAft>
                <a:spcPct val="0"/>
              </a:spcAft>
              <a:defRPr>
                <a:solidFill>
                  <a:schemeClr val="tx1"/>
                </a:solidFill>
                <a:latin typeface="Arial" panose="020B0604020202020204" pitchFamily="34" charset="0"/>
              </a:defRPr>
            </a:lvl6pPr>
            <a:lvl7pPr marL="2955925" indent="-225425" eaLnBrk="0" fontAlgn="base" hangingPunct="0">
              <a:spcBef>
                <a:spcPct val="0"/>
              </a:spcBef>
              <a:spcAft>
                <a:spcPct val="0"/>
              </a:spcAft>
              <a:defRPr>
                <a:solidFill>
                  <a:schemeClr val="tx1"/>
                </a:solidFill>
                <a:latin typeface="Arial" panose="020B0604020202020204" pitchFamily="34" charset="0"/>
              </a:defRPr>
            </a:lvl7pPr>
            <a:lvl8pPr marL="3413125" indent="-225425" eaLnBrk="0" fontAlgn="base" hangingPunct="0">
              <a:spcBef>
                <a:spcPct val="0"/>
              </a:spcBef>
              <a:spcAft>
                <a:spcPct val="0"/>
              </a:spcAft>
              <a:defRPr>
                <a:solidFill>
                  <a:schemeClr val="tx1"/>
                </a:solidFill>
                <a:latin typeface="Arial" panose="020B0604020202020204" pitchFamily="34" charset="0"/>
              </a:defRPr>
            </a:lvl8pPr>
            <a:lvl9pPr marL="3870325" indent="-225425"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St Anthony Annual Report</a:t>
            </a:r>
          </a:p>
        </p:txBody>
      </p:sp>
      <p:sp>
        <p:nvSpPr>
          <p:cNvPr id="7475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3475" indent="-225425">
              <a:defRPr>
                <a:solidFill>
                  <a:schemeClr val="tx1"/>
                </a:solidFill>
                <a:latin typeface="Arial" panose="020B0604020202020204" pitchFamily="34" charset="0"/>
              </a:defRPr>
            </a:lvl3pPr>
            <a:lvl4pPr marL="1587500" indent="-225425">
              <a:defRPr>
                <a:solidFill>
                  <a:schemeClr val="tx1"/>
                </a:solidFill>
                <a:latin typeface="Arial" panose="020B0604020202020204" pitchFamily="34" charset="0"/>
              </a:defRPr>
            </a:lvl4pPr>
            <a:lvl5pPr marL="2041525" indent="-225425">
              <a:defRPr>
                <a:solidFill>
                  <a:schemeClr val="tx1"/>
                </a:solidFill>
                <a:latin typeface="Arial" panose="020B0604020202020204" pitchFamily="34" charset="0"/>
              </a:defRPr>
            </a:lvl5pPr>
            <a:lvl6pPr marL="2498725" indent="-225425" eaLnBrk="0" fontAlgn="base" hangingPunct="0">
              <a:spcBef>
                <a:spcPct val="0"/>
              </a:spcBef>
              <a:spcAft>
                <a:spcPct val="0"/>
              </a:spcAft>
              <a:defRPr>
                <a:solidFill>
                  <a:schemeClr val="tx1"/>
                </a:solidFill>
                <a:latin typeface="Arial" panose="020B0604020202020204" pitchFamily="34" charset="0"/>
              </a:defRPr>
            </a:lvl6pPr>
            <a:lvl7pPr marL="2955925" indent="-225425" eaLnBrk="0" fontAlgn="base" hangingPunct="0">
              <a:spcBef>
                <a:spcPct val="0"/>
              </a:spcBef>
              <a:spcAft>
                <a:spcPct val="0"/>
              </a:spcAft>
              <a:defRPr>
                <a:solidFill>
                  <a:schemeClr val="tx1"/>
                </a:solidFill>
                <a:latin typeface="Arial" panose="020B0604020202020204" pitchFamily="34" charset="0"/>
              </a:defRPr>
            </a:lvl7pPr>
            <a:lvl8pPr marL="3413125" indent="-225425" eaLnBrk="0" fontAlgn="base" hangingPunct="0">
              <a:spcBef>
                <a:spcPct val="0"/>
              </a:spcBef>
              <a:spcAft>
                <a:spcPct val="0"/>
              </a:spcAft>
              <a:defRPr>
                <a:solidFill>
                  <a:schemeClr val="tx1"/>
                </a:solidFill>
                <a:latin typeface="Arial" panose="020B0604020202020204" pitchFamily="34" charset="0"/>
              </a:defRPr>
            </a:lvl8pPr>
            <a:lvl9pPr marL="3870325" indent="-225425" eaLnBrk="0" fontAlgn="base" hangingPunct="0">
              <a:spcBef>
                <a:spcPct val="0"/>
              </a:spcBef>
              <a:spcAft>
                <a:spcPct val="0"/>
              </a:spcAft>
              <a:defRPr>
                <a:solidFill>
                  <a:schemeClr val="tx1"/>
                </a:solidFill>
                <a:latin typeface="Arial" panose="020B0604020202020204" pitchFamily="34" charset="0"/>
              </a:defRPr>
            </a:lvl9pPr>
          </a:lstStyle>
          <a:p>
            <a:fld id="{262CB16A-D24C-4390-B087-66DF42E792D4}" type="slidenum">
              <a:rPr lang="en-US" altLang="en-US" smtClean="0"/>
              <a:pPr/>
              <a:t>26</a:t>
            </a:fld>
            <a:endParaRPr lang="en-US" altLang="en-US" smtClean="0"/>
          </a:p>
        </p:txBody>
      </p:sp>
    </p:spTree>
    <p:extLst>
      <p:ext uri="{BB962C8B-B14F-4D97-AF65-F5344CB8AC3E}">
        <p14:creationId xmlns:p14="http://schemas.microsoft.com/office/powerpoint/2010/main" val="3319347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sz="1200" kern="1200" dirty="0" smtClean="0">
                <a:solidFill>
                  <a:schemeClr val="tx1"/>
                </a:solidFill>
                <a:effectLst/>
                <a:latin typeface="+mn-lt"/>
                <a:ea typeface="+mn-ea"/>
                <a:cs typeface="+mn-cs"/>
              </a:rPr>
              <a:t>Since 1930 the FBI has administered the Uniform Crime Reporting System (UCR).  </a:t>
            </a:r>
          </a:p>
          <a:p>
            <a:pPr lvl="0"/>
            <a:r>
              <a:rPr lang="en-US" sz="1200" kern="1200" dirty="0" smtClean="0">
                <a:solidFill>
                  <a:schemeClr val="tx1"/>
                </a:solidFill>
                <a:effectLst/>
                <a:latin typeface="+mn-lt"/>
                <a:ea typeface="+mn-ea"/>
                <a:cs typeface="+mn-cs"/>
              </a:rPr>
              <a:t>It is a system that compiles statistics on Part 1 and Part 2 crimes.  All law enforcement agencies across the nation collect and report this data to the FBI.  </a:t>
            </a:r>
          </a:p>
          <a:p>
            <a:pPr lvl="0"/>
            <a:r>
              <a:rPr lang="en-US" sz="1200" kern="1200" dirty="0" smtClean="0">
                <a:solidFill>
                  <a:schemeClr val="tx1"/>
                </a:solidFill>
                <a:effectLst/>
                <a:latin typeface="+mn-lt"/>
                <a:ea typeface="+mn-ea"/>
                <a:cs typeface="+mn-cs"/>
              </a:rPr>
              <a:t>Part 1 crimes are the most serious offenses and are reflected in this slide. </a:t>
            </a:r>
          </a:p>
          <a:p>
            <a:pPr lvl="0"/>
            <a:r>
              <a:rPr lang="en-US" sz="1200" kern="1200" dirty="0" smtClean="0">
                <a:solidFill>
                  <a:schemeClr val="tx1"/>
                </a:solidFill>
                <a:effectLst/>
                <a:latin typeface="+mn-lt"/>
                <a:ea typeface="+mn-ea"/>
                <a:cs typeface="+mn-cs"/>
              </a:rPr>
              <a:t>Meant as a brief overview only.</a:t>
            </a:r>
          </a:p>
          <a:p>
            <a:endParaRPr lang="en-US" altLang="en-US" dirty="0" smtClean="0"/>
          </a:p>
          <a:p>
            <a:r>
              <a:rPr lang="en-US" altLang="en-US" dirty="0" smtClean="0"/>
              <a:t>Lauderdale experienced a 0.5384615 (53.84%)</a:t>
            </a:r>
            <a:r>
              <a:rPr lang="en-US" altLang="en-US" baseline="0" dirty="0" smtClean="0"/>
              <a:t> decrease in Burglary, a 0.5789473 (57.89%) increase in theft (</a:t>
            </a:r>
            <a:r>
              <a:rPr lang="en-US" altLang="en-US" baseline="0" dirty="0" smtClean="0">
                <a:solidFill>
                  <a:srgbClr val="FF0000"/>
                </a:solidFill>
              </a:rPr>
              <a:t>increases associated with catalytic converter thefts 2020 (9) 2021 (12) 2022 (16)),</a:t>
            </a:r>
            <a:r>
              <a:rPr lang="en-US" altLang="en-US" baseline="0" dirty="0" smtClean="0"/>
              <a:t> and a 0.83333 (83%) increase in M/V Theft.  </a:t>
            </a:r>
            <a:endParaRPr lang="en-US"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St. Anthony has experienced a 94</a:t>
            </a:r>
            <a:r>
              <a:rPr lang="en-US" altLang="en-US" baseline="0" dirty="0" smtClean="0"/>
              <a:t> % increase in Burglary,</a:t>
            </a:r>
            <a:r>
              <a:rPr lang="en-US" altLang="en-US" dirty="0" smtClean="0"/>
              <a:t> a 26.5% increase in Theft and 160% increase in MV Thefts.</a:t>
            </a:r>
            <a:r>
              <a:rPr lang="en-US" altLang="en-US" baseline="0" dirty="0" smtClean="0"/>
              <a:t>  </a:t>
            </a:r>
          </a:p>
          <a:p>
            <a:endParaRPr lang="en-US" altLang="en-US" dirty="0" smtClean="0"/>
          </a:p>
          <a:p>
            <a:r>
              <a:rPr lang="en-US" altLang="en-US" dirty="0" smtClean="0">
                <a:solidFill>
                  <a:srgbClr val="FF0000"/>
                </a:solidFill>
              </a:rPr>
              <a:t>Much</a:t>
            </a:r>
            <a:r>
              <a:rPr lang="en-US" altLang="en-US" baseline="0" dirty="0" smtClean="0">
                <a:solidFill>
                  <a:srgbClr val="FF0000"/>
                </a:solidFill>
              </a:rPr>
              <a:t> like other areas, </a:t>
            </a:r>
            <a:r>
              <a:rPr lang="en-US" altLang="en-US" dirty="0" smtClean="0">
                <a:solidFill>
                  <a:srgbClr val="FF0000"/>
                </a:solidFill>
              </a:rPr>
              <a:t>St. Anthony has experienced a 94</a:t>
            </a:r>
            <a:r>
              <a:rPr lang="en-US" altLang="en-US" baseline="0" dirty="0" smtClean="0">
                <a:solidFill>
                  <a:srgbClr val="FF0000"/>
                </a:solidFill>
              </a:rPr>
              <a:t> % increase in Burglary,</a:t>
            </a:r>
            <a:r>
              <a:rPr lang="en-US" altLang="en-US" dirty="0" smtClean="0">
                <a:solidFill>
                  <a:srgbClr val="FF0000"/>
                </a:solidFill>
              </a:rPr>
              <a:t> a 26.5% increase in Theft and 160% increase in MV Thefts.</a:t>
            </a:r>
            <a:r>
              <a:rPr lang="en-US" altLang="en-US" baseline="0" dirty="0" smtClean="0">
                <a:solidFill>
                  <a:srgbClr val="FF0000"/>
                </a:solidFill>
              </a:rPr>
              <a:t>  </a:t>
            </a:r>
          </a:p>
          <a:p>
            <a:r>
              <a:rPr lang="en-US" altLang="en-US" baseline="0" dirty="0" smtClean="0">
                <a:solidFill>
                  <a:srgbClr val="FF0000"/>
                </a:solidFill>
              </a:rPr>
              <a:t>Burglaries of underground garages with multiple victims.  Thefts associated with retail locations and increases associated with catalytic converter thefts. 2020 (23) 2021 (38) 2022 (47).  </a:t>
            </a:r>
            <a:endParaRPr lang="en-US" altLang="en-US" dirty="0" smtClean="0">
              <a:solidFill>
                <a:srgbClr val="FF0000"/>
              </a:solidFill>
            </a:endParaRPr>
          </a:p>
          <a:p>
            <a:endParaRPr lang="en-US" altLang="en-US" dirty="0" smtClean="0"/>
          </a:p>
        </p:txBody>
      </p:sp>
      <p:sp>
        <p:nvSpPr>
          <p:cNvPr id="256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3475" indent="-225425">
              <a:defRPr>
                <a:solidFill>
                  <a:schemeClr val="tx1"/>
                </a:solidFill>
                <a:latin typeface="Arial" panose="020B0604020202020204" pitchFamily="34" charset="0"/>
              </a:defRPr>
            </a:lvl3pPr>
            <a:lvl4pPr marL="1587500" indent="-225425">
              <a:defRPr>
                <a:solidFill>
                  <a:schemeClr val="tx1"/>
                </a:solidFill>
                <a:latin typeface="Arial" panose="020B0604020202020204" pitchFamily="34" charset="0"/>
              </a:defRPr>
            </a:lvl4pPr>
            <a:lvl5pPr marL="2041525" indent="-225425">
              <a:defRPr>
                <a:solidFill>
                  <a:schemeClr val="tx1"/>
                </a:solidFill>
                <a:latin typeface="Arial" panose="020B0604020202020204" pitchFamily="34" charset="0"/>
              </a:defRPr>
            </a:lvl5pPr>
            <a:lvl6pPr marL="2498725" indent="-225425" eaLnBrk="0" fontAlgn="base" hangingPunct="0">
              <a:spcBef>
                <a:spcPct val="0"/>
              </a:spcBef>
              <a:spcAft>
                <a:spcPct val="0"/>
              </a:spcAft>
              <a:defRPr>
                <a:solidFill>
                  <a:schemeClr val="tx1"/>
                </a:solidFill>
                <a:latin typeface="Arial" panose="020B0604020202020204" pitchFamily="34" charset="0"/>
              </a:defRPr>
            </a:lvl6pPr>
            <a:lvl7pPr marL="2955925" indent="-225425" eaLnBrk="0" fontAlgn="base" hangingPunct="0">
              <a:spcBef>
                <a:spcPct val="0"/>
              </a:spcBef>
              <a:spcAft>
                <a:spcPct val="0"/>
              </a:spcAft>
              <a:defRPr>
                <a:solidFill>
                  <a:schemeClr val="tx1"/>
                </a:solidFill>
                <a:latin typeface="Arial" panose="020B0604020202020204" pitchFamily="34" charset="0"/>
              </a:defRPr>
            </a:lvl7pPr>
            <a:lvl8pPr marL="3413125" indent="-225425" eaLnBrk="0" fontAlgn="base" hangingPunct="0">
              <a:spcBef>
                <a:spcPct val="0"/>
              </a:spcBef>
              <a:spcAft>
                <a:spcPct val="0"/>
              </a:spcAft>
              <a:defRPr>
                <a:solidFill>
                  <a:schemeClr val="tx1"/>
                </a:solidFill>
                <a:latin typeface="Arial" panose="020B0604020202020204" pitchFamily="34" charset="0"/>
              </a:defRPr>
            </a:lvl8pPr>
            <a:lvl9pPr marL="3870325" indent="-225425"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St Anthony Annual Report</a:t>
            </a:r>
          </a:p>
        </p:txBody>
      </p:sp>
      <p:sp>
        <p:nvSpPr>
          <p:cNvPr id="2560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3475" indent="-225425">
              <a:defRPr>
                <a:solidFill>
                  <a:schemeClr val="tx1"/>
                </a:solidFill>
                <a:latin typeface="Arial" panose="020B0604020202020204" pitchFamily="34" charset="0"/>
              </a:defRPr>
            </a:lvl3pPr>
            <a:lvl4pPr marL="1587500" indent="-225425">
              <a:defRPr>
                <a:solidFill>
                  <a:schemeClr val="tx1"/>
                </a:solidFill>
                <a:latin typeface="Arial" panose="020B0604020202020204" pitchFamily="34" charset="0"/>
              </a:defRPr>
            </a:lvl4pPr>
            <a:lvl5pPr marL="2041525" indent="-225425">
              <a:defRPr>
                <a:solidFill>
                  <a:schemeClr val="tx1"/>
                </a:solidFill>
                <a:latin typeface="Arial" panose="020B0604020202020204" pitchFamily="34" charset="0"/>
              </a:defRPr>
            </a:lvl5pPr>
            <a:lvl6pPr marL="2498725" indent="-225425" eaLnBrk="0" fontAlgn="base" hangingPunct="0">
              <a:spcBef>
                <a:spcPct val="0"/>
              </a:spcBef>
              <a:spcAft>
                <a:spcPct val="0"/>
              </a:spcAft>
              <a:defRPr>
                <a:solidFill>
                  <a:schemeClr val="tx1"/>
                </a:solidFill>
                <a:latin typeface="Arial" panose="020B0604020202020204" pitchFamily="34" charset="0"/>
              </a:defRPr>
            </a:lvl6pPr>
            <a:lvl7pPr marL="2955925" indent="-225425" eaLnBrk="0" fontAlgn="base" hangingPunct="0">
              <a:spcBef>
                <a:spcPct val="0"/>
              </a:spcBef>
              <a:spcAft>
                <a:spcPct val="0"/>
              </a:spcAft>
              <a:defRPr>
                <a:solidFill>
                  <a:schemeClr val="tx1"/>
                </a:solidFill>
                <a:latin typeface="Arial" panose="020B0604020202020204" pitchFamily="34" charset="0"/>
              </a:defRPr>
            </a:lvl7pPr>
            <a:lvl8pPr marL="3413125" indent="-225425" eaLnBrk="0" fontAlgn="base" hangingPunct="0">
              <a:spcBef>
                <a:spcPct val="0"/>
              </a:spcBef>
              <a:spcAft>
                <a:spcPct val="0"/>
              </a:spcAft>
              <a:defRPr>
                <a:solidFill>
                  <a:schemeClr val="tx1"/>
                </a:solidFill>
                <a:latin typeface="Arial" panose="020B0604020202020204" pitchFamily="34" charset="0"/>
              </a:defRPr>
            </a:lvl8pPr>
            <a:lvl9pPr marL="3870325" indent="-225425" eaLnBrk="0" fontAlgn="base" hangingPunct="0">
              <a:spcBef>
                <a:spcPct val="0"/>
              </a:spcBef>
              <a:spcAft>
                <a:spcPct val="0"/>
              </a:spcAft>
              <a:defRPr>
                <a:solidFill>
                  <a:schemeClr val="tx1"/>
                </a:solidFill>
                <a:latin typeface="Arial" panose="020B0604020202020204" pitchFamily="34" charset="0"/>
              </a:defRPr>
            </a:lvl9pPr>
          </a:lstStyle>
          <a:p>
            <a:fld id="{8D4A73F2-FF6B-429F-8B0B-7B4BDC24F83A}" type="slidenum">
              <a:rPr lang="en-US" altLang="en-US" smtClean="0"/>
              <a:pPr/>
              <a:t>3</a:t>
            </a:fld>
            <a:endParaRPr lang="en-US" altLang="en-US" smtClean="0"/>
          </a:p>
        </p:txBody>
      </p:sp>
    </p:spTree>
    <p:extLst>
      <p:ext uri="{BB962C8B-B14F-4D97-AF65-F5344CB8AC3E}">
        <p14:creationId xmlns:p14="http://schemas.microsoft.com/office/powerpoint/2010/main" val="2102678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sz="1200" kern="1200" dirty="0" smtClean="0">
                <a:solidFill>
                  <a:schemeClr val="tx1"/>
                </a:solidFill>
                <a:effectLst/>
                <a:latin typeface="+mn-lt"/>
                <a:ea typeface="+mn-ea"/>
                <a:cs typeface="+mn-cs"/>
              </a:rPr>
              <a:t>Part 2 crimes are less serious and include those in this slide.</a:t>
            </a:r>
            <a:endParaRPr lang="en-US" dirty="0" smtClean="0">
              <a:effectLst/>
            </a:endParaRPr>
          </a:p>
          <a:p>
            <a:pPr lvl="0"/>
            <a:r>
              <a:rPr lang="en-US" sz="1200" kern="1200" dirty="0" smtClean="0">
                <a:solidFill>
                  <a:schemeClr val="tx1"/>
                </a:solidFill>
                <a:effectLst/>
                <a:latin typeface="+mn-lt"/>
                <a:ea typeface="+mn-ea"/>
                <a:cs typeface="+mn-cs"/>
              </a:rPr>
              <a:t>Influenced more by officer initiated activity including:</a:t>
            </a:r>
            <a:endParaRPr lang="en-US" dirty="0" smtClean="0">
              <a:effectLst/>
            </a:endParaRPr>
          </a:p>
          <a:p>
            <a:pPr lvl="0"/>
            <a:r>
              <a:rPr lang="en-US" sz="1200" kern="1200" dirty="0" smtClean="0">
                <a:solidFill>
                  <a:schemeClr val="tx1"/>
                </a:solidFill>
                <a:effectLst/>
                <a:latin typeface="+mn-lt"/>
                <a:ea typeface="+mn-ea"/>
                <a:cs typeface="+mn-cs"/>
              </a:rPr>
              <a:t>Alcohol violations such as DWI, Open Bottle, Minor Possession and Minor Consumption.</a:t>
            </a:r>
            <a:endParaRPr lang="en-US" dirty="0" smtClean="0">
              <a:effectLst/>
            </a:endParaRPr>
          </a:p>
          <a:p>
            <a:pPr lvl="0"/>
            <a:r>
              <a:rPr lang="en-US" sz="1200" kern="1200" dirty="0" smtClean="0">
                <a:solidFill>
                  <a:schemeClr val="tx1"/>
                </a:solidFill>
                <a:effectLst/>
                <a:latin typeface="+mn-lt"/>
                <a:ea typeface="+mn-ea"/>
                <a:cs typeface="+mn-cs"/>
              </a:rPr>
              <a:t>False Information to Police Officers.</a:t>
            </a:r>
            <a:endParaRPr lang="en-US" dirty="0" smtClean="0">
              <a:effectLst/>
            </a:endParaRPr>
          </a:p>
          <a:p>
            <a:pPr lvl="0"/>
            <a:r>
              <a:rPr lang="en-US" sz="1200" kern="1200" dirty="0" smtClean="0">
                <a:solidFill>
                  <a:schemeClr val="tx1"/>
                </a:solidFill>
                <a:effectLst/>
                <a:latin typeface="+mn-lt"/>
                <a:ea typeface="+mn-ea"/>
                <a:cs typeface="+mn-cs"/>
              </a:rPr>
              <a:t>Drug and Tobacco Offenses.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No significant changes from the preceding two years.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Forgery – occur through banking institutions/transactions.</a:t>
            </a:r>
            <a:r>
              <a:rPr lang="en-US" sz="1200" kern="1200" baseline="0" dirty="0" smtClean="0">
                <a:solidFill>
                  <a:schemeClr val="tx1"/>
                </a:solidFill>
                <a:effectLst/>
                <a:latin typeface="+mn-lt"/>
                <a:ea typeface="+mn-ea"/>
                <a:cs typeface="+mn-cs"/>
              </a:rPr>
              <a:t>  </a:t>
            </a:r>
            <a:endParaRPr lang="en-US" dirty="0" smtClean="0">
              <a:effectLst/>
            </a:endParaRPr>
          </a:p>
          <a:p>
            <a:endParaRPr lang="en-US" altLang="en-US" dirty="0" smtClean="0"/>
          </a:p>
        </p:txBody>
      </p:sp>
      <p:sp>
        <p:nvSpPr>
          <p:cNvPr id="2765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3475" indent="-225425">
              <a:defRPr>
                <a:solidFill>
                  <a:schemeClr val="tx1"/>
                </a:solidFill>
                <a:latin typeface="Arial" panose="020B0604020202020204" pitchFamily="34" charset="0"/>
              </a:defRPr>
            </a:lvl3pPr>
            <a:lvl4pPr marL="1587500" indent="-225425">
              <a:defRPr>
                <a:solidFill>
                  <a:schemeClr val="tx1"/>
                </a:solidFill>
                <a:latin typeface="Arial" panose="020B0604020202020204" pitchFamily="34" charset="0"/>
              </a:defRPr>
            </a:lvl4pPr>
            <a:lvl5pPr marL="2041525" indent="-225425">
              <a:defRPr>
                <a:solidFill>
                  <a:schemeClr val="tx1"/>
                </a:solidFill>
                <a:latin typeface="Arial" panose="020B0604020202020204" pitchFamily="34" charset="0"/>
              </a:defRPr>
            </a:lvl5pPr>
            <a:lvl6pPr marL="2498725" indent="-225425" eaLnBrk="0" fontAlgn="base" hangingPunct="0">
              <a:spcBef>
                <a:spcPct val="0"/>
              </a:spcBef>
              <a:spcAft>
                <a:spcPct val="0"/>
              </a:spcAft>
              <a:defRPr>
                <a:solidFill>
                  <a:schemeClr val="tx1"/>
                </a:solidFill>
                <a:latin typeface="Arial" panose="020B0604020202020204" pitchFamily="34" charset="0"/>
              </a:defRPr>
            </a:lvl6pPr>
            <a:lvl7pPr marL="2955925" indent="-225425" eaLnBrk="0" fontAlgn="base" hangingPunct="0">
              <a:spcBef>
                <a:spcPct val="0"/>
              </a:spcBef>
              <a:spcAft>
                <a:spcPct val="0"/>
              </a:spcAft>
              <a:defRPr>
                <a:solidFill>
                  <a:schemeClr val="tx1"/>
                </a:solidFill>
                <a:latin typeface="Arial" panose="020B0604020202020204" pitchFamily="34" charset="0"/>
              </a:defRPr>
            </a:lvl7pPr>
            <a:lvl8pPr marL="3413125" indent="-225425" eaLnBrk="0" fontAlgn="base" hangingPunct="0">
              <a:spcBef>
                <a:spcPct val="0"/>
              </a:spcBef>
              <a:spcAft>
                <a:spcPct val="0"/>
              </a:spcAft>
              <a:defRPr>
                <a:solidFill>
                  <a:schemeClr val="tx1"/>
                </a:solidFill>
                <a:latin typeface="Arial" panose="020B0604020202020204" pitchFamily="34" charset="0"/>
              </a:defRPr>
            </a:lvl8pPr>
            <a:lvl9pPr marL="3870325" indent="-225425"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St Anthony Annual Report</a:t>
            </a:r>
          </a:p>
        </p:txBody>
      </p:sp>
      <p:sp>
        <p:nvSpPr>
          <p:cNvPr id="2765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3475" indent="-225425">
              <a:defRPr>
                <a:solidFill>
                  <a:schemeClr val="tx1"/>
                </a:solidFill>
                <a:latin typeface="Arial" panose="020B0604020202020204" pitchFamily="34" charset="0"/>
              </a:defRPr>
            </a:lvl3pPr>
            <a:lvl4pPr marL="1587500" indent="-225425">
              <a:defRPr>
                <a:solidFill>
                  <a:schemeClr val="tx1"/>
                </a:solidFill>
                <a:latin typeface="Arial" panose="020B0604020202020204" pitchFamily="34" charset="0"/>
              </a:defRPr>
            </a:lvl4pPr>
            <a:lvl5pPr marL="2041525" indent="-225425">
              <a:defRPr>
                <a:solidFill>
                  <a:schemeClr val="tx1"/>
                </a:solidFill>
                <a:latin typeface="Arial" panose="020B0604020202020204" pitchFamily="34" charset="0"/>
              </a:defRPr>
            </a:lvl5pPr>
            <a:lvl6pPr marL="2498725" indent="-225425" eaLnBrk="0" fontAlgn="base" hangingPunct="0">
              <a:spcBef>
                <a:spcPct val="0"/>
              </a:spcBef>
              <a:spcAft>
                <a:spcPct val="0"/>
              </a:spcAft>
              <a:defRPr>
                <a:solidFill>
                  <a:schemeClr val="tx1"/>
                </a:solidFill>
                <a:latin typeface="Arial" panose="020B0604020202020204" pitchFamily="34" charset="0"/>
              </a:defRPr>
            </a:lvl6pPr>
            <a:lvl7pPr marL="2955925" indent="-225425" eaLnBrk="0" fontAlgn="base" hangingPunct="0">
              <a:spcBef>
                <a:spcPct val="0"/>
              </a:spcBef>
              <a:spcAft>
                <a:spcPct val="0"/>
              </a:spcAft>
              <a:defRPr>
                <a:solidFill>
                  <a:schemeClr val="tx1"/>
                </a:solidFill>
                <a:latin typeface="Arial" panose="020B0604020202020204" pitchFamily="34" charset="0"/>
              </a:defRPr>
            </a:lvl7pPr>
            <a:lvl8pPr marL="3413125" indent="-225425" eaLnBrk="0" fontAlgn="base" hangingPunct="0">
              <a:spcBef>
                <a:spcPct val="0"/>
              </a:spcBef>
              <a:spcAft>
                <a:spcPct val="0"/>
              </a:spcAft>
              <a:defRPr>
                <a:solidFill>
                  <a:schemeClr val="tx1"/>
                </a:solidFill>
                <a:latin typeface="Arial" panose="020B0604020202020204" pitchFamily="34" charset="0"/>
              </a:defRPr>
            </a:lvl8pPr>
            <a:lvl9pPr marL="3870325" indent="-225425" eaLnBrk="0" fontAlgn="base" hangingPunct="0">
              <a:spcBef>
                <a:spcPct val="0"/>
              </a:spcBef>
              <a:spcAft>
                <a:spcPct val="0"/>
              </a:spcAft>
              <a:defRPr>
                <a:solidFill>
                  <a:schemeClr val="tx1"/>
                </a:solidFill>
                <a:latin typeface="Arial" panose="020B0604020202020204" pitchFamily="34" charset="0"/>
              </a:defRPr>
            </a:lvl9pPr>
          </a:lstStyle>
          <a:p>
            <a:fld id="{1A3A077B-57DF-4E7A-ADC5-DF04FC6A7DDE}" type="slidenum">
              <a:rPr lang="en-US" altLang="en-US" smtClean="0"/>
              <a:pPr/>
              <a:t>4</a:t>
            </a:fld>
            <a:endParaRPr lang="en-US" altLang="en-US" smtClean="0"/>
          </a:p>
        </p:txBody>
      </p:sp>
    </p:spTree>
    <p:extLst>
      <p:ext uri="{BB962C8B-B14F-4D97-AF65-F5344CB8AC3E}">
        <p14:creationId xmlns:p14="http://schemas.microsoft.com/office/powerpoint/2010/main" val="263273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is an illustration of where Part 1 and Part 2 crimes have been trending since 2018.</a:t>
            </a:r>
          </a:p>
          <a:p>
            <a:endParaRPr lang="en-US" altLang="en-US" dirty="0" smtClean="0"/>
          </a:p>
          <a:p>
            <a:r>
              <a:rPr lang="en-US" altLang="en-US" dirty="0" smtClean="0"/>
              <a:t>The Minnesota Crime Data Explorer (www.cde.state.mn.us)</a:t>
            </a:r>
            <a:r>
              <a:rPr lang="en-US" altLang="en-US" baseline="0" dirty="0" smtClean="0"/>
              <a:t> contains data submitted by all Minnesota Law Enforcement agencies.  The Crime Data Explorer began use of force data in 2020 and additional data begins 2021 and forward.</a:t>
            </a:r>
            <a:endParaRPr lang="en-US" altLang="en-US" dirty="0" smtClean="0"/>
          </a:p>
        </p:txBody>
      </p:sp>
      <p:sp>
        <p:nvSpPr>
          <p:cNvPr id="2970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St Anthony Annual Report</a:t>
            </a:r>
          </a:p>
        </p:txBody>
      </p:sp>
      <p:sp>
        <p:nvSpPr>
          <p:cNvPr id="2970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C1C59E-938A-4859-9BE8-269F5759AC70}" type="slidenum">
              <a:rPr lang="en-US" altLang="en-US" smtClean="0"/>
              <a:pPr/>
              <a:t>5</a:t>
            </a:fld>
            <a:endParaRPr lang="en-US" altLang="en-US" smtClean="0"/>
          </a:p>
        </p:txBody>
      </p:sp>
    </p:spTree>
    <p:extLst>
      <p:ext uri="{BB962C8B-B14F-4D97-AF65-F5344CB8AC3E}">
        <p14:creationId xmlns:p14="http://schemas.microsoft.com/office/powerpoint/2010/main" val="4070532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These crimes are typically more complex in terms of patrol officer</a:t>
            </a:r>
            <a:r>
              <a:rPr lang="en-US" altLang="en-US" baseline="0" dirty="0" smtClean="0"/>
              <a:t> response and investigative resources</a:t>
            </a:r>
            <a:r>
              <a:rPr lang="en-US" altLang="en-US" dirty="0" smtClean="0"/>
              <a:t>. 0.33333 or</a:t>
            </a:r>
            <a:r>
              <a:rPr lang="en-US" altLang="en-US" baseline="0" dirty="0" smtClean="0"/>
              <a:t> 33% clearance rate.  </a:t>
            </a:r>
            <a:endParaRPr lang="en-US"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Captain Jeff Spiess – in charge of operations to include Investigations and Patrol – 25 years.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Det. Kiel Rushton and Det. Jonathan Schlingman. </a:t>
            </a:r>
            <a:r>
              <a:rPr lang="en-US" sz="1200" b="0" i="0" u="none" strike="noStrike" kern="1200" dirty="0" smtClean="0">
                <a:solidFill>
                  <a:schemeClr val="tx1"/>
                </a:solidFill>
                <a:effectLst/>
                <a:latin typeface="+mn-lt"/>
                <a:ea typeface="+mn-ea"/>
                <a:cs typeface="+mn-cs"/>
              </a:rPr>
              <a:t>At the end of 2022, we bolstered the depth of the team by transitioning the “rotating investigator” position into one that is longer in tenure (3 years). Our detectives investigate every crime that occurs in the City, ranging from minor misdemeanors all the way up to violent felonies. </a:t>
            </a:r>
            <a:endParaRPr lang="en-US" dirty="0" smtClean="0">
              <a:effectLst/>
            </a:endParaRPr>
          </a:p>
          <a:p>
            <a:endParaRPr lang="en-US" altLang="en-US" dirty="0" smtClean="0"/>
          </a:p>
        </p:txBody>
      </p:sp>
      <p:sp>
        <p:nvSpPr>
          <p:cNvPr id="3174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3475" indent="-225425">
              <a:defRPr>
                <a:solidFill>
                  <a:schemeClr val="tx1"/>
                </a:solidFill>
                <a:latin typeface="Arial" panose="020B0604020202020204" pitchFamily="34" charset="0"/>
              </a:defRPr>
            </a:lvl3pPr>
            <a:lvl4pPr marL="1587500" indent="-225425">
              <a:defRPr>
                <a:solidFill>
                  <a:schemeClr val="tx1"/>
                </a:solidFill>
                <a:latin typeface="Arial" panose="020B0604020202020204" pitchFamily="34" charset="0"/>
              </a:defRPr>
            </a:lvl4pPr>
            <a:lvl5pPr marL="2041525" indent="-225425">
              <a:defRPr>
                <a:solidFill>
                  <a:schemeClr val="tx1"/>
                </a:solidFill>
                <a:latin typeface="Arial" panose="020B0604020202020204" pitchFamily="34" charset="0"/>
              </a:defRPr>
            </a:lvl5pPr>
            <a:lvl6pPr marL="2498725" indent="-225425" eaLnBrk="0" fontAlgn="base" hangingPunct="0">
              <a:spcBef>
                <a:spcPct val="0"/>
              </a:spcBef>
              <a:spcAft>
                <a:spcPct val="0"/>
              </a:spcAft>
              <a:defRPr>
                <a:solidFill>
                  <a:schemeClr val="tx1"/>
                </a:solidFill>
                <a:latin typeface="Arial" panose="020B0604020202020204" pitchFamily="34" charset="0"/>
              </a:defRPr>
            </a:lvl6pPr>
            <a:lvl7pPr marL="2955925" indent="-225425" eaLnBrk="0" fontAlgn="base" hangingPunct="0">
              <a:spcBef>
                <a:spcPct val="0"/>
              </a:spcBef>
              <a:spcAft>
                <a:spcPct val="0"/>
              </a:spcAft>
              <a:defRPr>
                <a:solidFill>
                  <a:schemeClr val="tx1"/>
                </a:solidFill>
                <a:latin typeface="Arial" panose="020B0604020202020204" pitchFamily="34" charset="0"/>
              </a:defRPr>
            </a:lvl7pPr>
            <a:lvl8pPr marL="3413125" indent="-225425" eaLnBrk="0" fontAlgn="base" hangingPunct="0">
              <a:spcBef>
                <a:spcPct val="0"/>
              </a:spcBef>
              <a:spcAft>
                <a:spcPct val="0"/>
              </a:spcAft>
              <a:defRPr>
                <a:solidFill>
                  <a:schemeClr val="tx1"/>
                </a:solidFill>
                <a:latin typeface="Arial" panose="020B0604020202020204" pitchFamily="34" charset="0"/>
              </a:defRPr>
            </a:lvl8pPr>
            <a:lvl9pPr marL="3870325" indent="-225425"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St Anthony Annual Report</a:t>
            </a:r>
          </a:p>
        </p:txBody>
      </p:sp>
      <p:sp>
        <p:nvSpPr>
          <p:cNvPr id="3174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3475" indent="-225425">
              <a:defRPr>
                <a:solidFill>
                  <a:schemeClr val="tx1"/>
                </a:solidFill>
                <a:latin typeface="Arial" panose="020B0604020202020204" pitchFamily="34" charset="0"/>
              </a:defRPr>
            </a:lvl3pPr>
            <a:lvl4pPr marL="1587500" indent="-225425">
              <a:defRPr>
                <a:solidFill>
                  <a:schemeClr val="tx1"/>
                </a:solidFill>
                <a:latin typeface="Arial" panose="020B0604020202020204" pitchFamily="34" charset="0"/>
              </a:defRPr>
            </a:lvl4pPr>
            <a:lvl5pPr marL="2041525" indent="-225425">
              <a:defRPr>
                <a:solidFill>
                  <a:schemeClr val="tx1"/>
                </a:solidFill>
                <a:latin typeface="Arial" panose="020B0604020202020204" pitchFamily="34" charset="0"/>
              </a:defRPr>
            </a:lvl5pPr>
            <a:lvl6pPr marL="2498725" indent="-225425" eaLnBrk="0" fontAlgn="base" hangingPunct="0">
              <a:spcBef>
                <a:spcPct val="0"/>
              </a:spcBef>
              <a:spcAft>
                <a:spcPct val="0"/>
              </a:spcAft>
              <a:defRPr>
                <a:solidFill>
                  <a:schemeClr val="tx1"/>
                </a:solidFill>
                <a:latin typeface="Arial" panose="020B0604020202020204" pitchFamily="34" charset="0"/>
              </a:defRPr>
            </a:lvl6pPr>
            <a:lvl7pPr marL="2955925" indent="-225425" eaLnBrk="0" fontAlgn="base" hangingPunct="0">
              <a:spcBef>
                <a:spcPct val="0"/>
              </a:spcBef>
              <a:spcAft>
                <a:spcPct val="0"/>
              </a:spcAft>
              <a:defRPr>
                <a:solidFill>
                  <a:schemeClr val="tx1"/>
                </a:solidFill>
                <a:latin typeface="Arial" panose="020B0604020202020204" pitchFamily="34" charset="0"/>
              </a:defRPr>
            </a:lvl7pPr>
            <a:lvl8pPr marL="3413125" indent="-225425" eaLnBrk="0" fontAlgn="base" hangingPunct="0">
              <a:spcBef>
                <a:spcPct val="0"/>
              </a:spcBef>
              <a:spcAft>
                <a:spcPct val="0"/>
              </a:spcAft>
              <a:defRPr>
                <a:solidFill>
                  <a:schemeClr val="tx1"/>
                </a:solidFill>
                <a:latin typeface="Arial" panose="020B0604020202020204" pitchFamily="34" charset="0"/>
              </a:defRPr>
            </a:lvl8pPr>
            <a:lvl9pPr marL="3870325" indent="-225425" eaLnBrk="0" fontAlgn="base" hangingPunct="0">
              <a:spcBef>
                <a:spcPct val="0"/>
              </a:spcBef>
              <a:spcAft>
                <a:spcPct val="0"/>
              </a:spcAft>
              <a:defRPr>
                <a:solidFill>
                  <a:schemeClr val="tx1"/>
                </a:solidFill>
                <a:latin typeface="Arial" panose="020B0604020202020204" pitchFamily="34" charset="0"/>
              </a:defRPr>
            </a:lvl9pPr>
          </a:lstStyle>
          <a:p>
            <a:fld id="{C28AAEAB-0636-4E9E-B40A-BB8AA523E6DA}" type="slidenum">
              <a:rPr lang="en-US" altLang="en-US" smtClean="0"/>
              <a:pPr/>
              <a:t>6</a:t>
            </a:fld>
            <a:endParaRPr lang="en-US" altLang="en-US" smtClean="0"/>
          </a:p>
        </p:txBody>
      </p:sp>
    </p:spTree>
    <p:extLst>
      <p:ext uri="{BB962C8B-B14F-4D97-AF65-F5344CB8AC3E}">
        <p14:creationId xmlns:p14="http://schemas.microsoft.com/office/powerpoint/2010/main" val="4005912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Calls for service have experienced</a:t>
            </a:r>
            <a:r>
              <a:rPr lang="en-US" altLang="en-US" baseline="0" dirty="0" smtClean="0"/>
              <a:t> a decrease since 2019</a:t>
            </a:r>
            <a:r>
              <a:rPr lang="en-US" altLang="en-US" dirty="0" smtClean="0"/>
              <a:t>, but I</a:t>
            </a:r>
            <a:r>
              <a:rPr lang="en-US" altLang="en-US" baseline="0" dirty="0" smtClean="0"/>
              <a:t> highlight that</a:t>
            </a:r>
            <a:r>
              <a:rPr lang="en-US" altLang="en-US" dirty="0" smtClean="0"/>
              <a:t> the complexity of the calls and time spent on these calls have not. </a:t>
            </a:r>
            <a:r>
              <a:rPr lang="en-US" sz="1200" kern="1200" dirty="0" smtClean="0">
                <a:solidFill>
                  <a:schemeClr val="tx1"/>
                </a:solidFill>
                <a:effectLst/>
                <a:latin typeface="+mn-lt"/>
                <a:ea typeface="+mn-ea"/>
                <a:cs typeface="+mn-cs"/>
              </a:rPr>
              <a:t> </a:t>
            </a:r>
            <a:endParaRPr lang="en-US" altLang="en-US" dirty="0" smtClean="0"/>
          </a:p>
          <a:p>
            <a:r>
              <a:rPr lang="en-US" altLang="en-US" dirty="0" smtClean="0"/>
              <a:t>For example, calls that involve a mental health incident have increased: </a:t>
            </a:r>
          </a:p>
          <a:p>
            <a:endParaRPr lang="en-US" altLang="en-US" dirty="0" smtClean="0"/>
          </a:p>
          <a:p>
            <a:r>
              <a:rPr lang="en-US" altLang="en-US" dirty="0" smtClean="0"/>
              <a:t>LDL = 2019 (30), 2020 (10), 2021 (10), 2022 (51).  </a:t>
            </a:r>
          </a:p>
          <a:p>
            <a:r>
              <a:rPr lang="en-US" altLang="en-US" dirty="0" smtClean="0"/>
              <a:t>SA = 2019 (116), 2020(80); 2021 (140),</a:t>
            </a:r>
            <a:r>
              <a:rPr lang="en-US" altLang="en-US" baseline="0" dirty="0" smtClean="0"/>
              <a:t> 2022 (119).  </a:t>
            </a:r>
          </a:p>
          <a:p>
            <a:r>
              <a:rPr lang="en-US" sz="1200" b="0" i="0" kern="1200" dirty="0" smtClean="0">
                <a:solidFill>
                  <a:schemeClr val="tx1"/>
                </a:solidFill>
                <a:effectLst/>
                <a:latin typeface="+mn-lt"/>
                <a:ea typeface="+mn-ea"/>
                <a:cs typeface="+mn-cs"/>
              </a:rPr>
              <a:t>LMC - Around 7 to 10% of police contacts involve people with mental illness, and</a:t>
            </a:r>
          </a:p>
          <a:p>
            <a:r>
              <a:rPr lang="en-US" sz="1200" b="0" i="0" kern="1200" dirty="0" smtClean="0">
                <a:solidFill>
                  <a:schemeClr val="tx1"/>
                </a:solidFill>
                <a:effectLst/>
                <a:latin typeface="+mn-lt"/>
                <a:ea typeface="+mn-ea"/>
                <a:cs typeface="+mn-cs"/>
              </a:rPr>
              <a:t>Over 90% of officers on patrol are estimated to have at least a handful of encounters with people in crisis each month.</a:t>
            </a:r>
          </a:p>
          <a:p>
            <a:r>
              <a:rPr lang="en-US" altLang="en-US" baseline="0" smtClean="0"/>
              <a:t>TZD </a:t>
            </a:r>
            <a:r>
              <a:rPr lang="en-US" altLang="en-US" baseline="0" dirty="0" smtClean="0"/>
              <a:t>Events, Parking – snow events.  </a:t>
            </a:r>
            <a:endParaRPr lang="en-US" altLang="en-US" dirty="0" smtClean="0"/>
          </a:p>
        </p:txBody>
      </p:sp>
      <p:sp>
        <p:nvSpPr>
          <p:cNvPr id="3379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3475" indent="-225425">
              <a:defRPr>
                <a:solidFill>
                  <a:schemeClr val="tx1"/>
                </a:solidFill>
                <a:latin typeface="Arial" panose="020B0604020202020204" pitchFamily="34" charset="0"/>
              </a:defRPr>
            </a:lvl3pPr>
            <a:lvl4pPr marL="1587500" indent="-225425">
              <a:defRPr>
                <a:solidFill>
                  <a:schemeClr val="tx1"/>
                </a:solidFill>
                <a:latin typeface="Arial" panose="020B0604020202020204" pitchFamily="34" charset="0"/>
              </a:defRPr>
            </a:lvl4pPr>
            <a:lvl5pPr marL="2041525" indent="-225425">
              <a:defRPr>
                <a:solidFill>
                  <a:schemeClr val="tx1"/>
                </a:solidFill>
                <a:latin typeface="Arial" panose="020B0604020202020204" pitchFamily="34" charset="0"/>
              </a:defRPr>
            </a:lvl5pPr>
            <a:lvl6pPr marL="2498725" indent="-225425" eaLnBrk="0" fontAlgn="base" hangingPunct="0">
              <a:spcBef>
                <a:spcPct val="0"/>
              </a:spcBef>
              <a:spcAft>
                <a:spcPct val="0"/>
              </a:spcAft>
              <a:defRPr>
                <a:solidFill>
                  <a:schemeClr val="tx1"/>
                </a:solidFill>
                <a:latin typeface="Arial" panose="020B0604020202020204" pitchFamily="34" charset="0"/>
              </a:defRPr>
            </a:lvl6pPr>
            <a:lvl7pPr marL="2955925" indent="-225425" eaLnBrk="0" fontAlgn="base" hangingPunct="0">
              <a:spcBef>
                <a:spcPct val="0"/>
              </a:spcBef>
              <a:spcAft>
                <a:spcPct val="0"/>
              </a:spcAft>
              <a:defRPr>
                <a:solidFill>
                  <a:schemeClr val="tx1"/>
                </a:solidFill>
                <a:latin typeface="Arial" panose="020B0604020202020204" pitchFamily="34" charset="0"/>
              </a:defRPr>
            </a:lvl7pPr>
            <a:lvl8pPr marL="3413125" indent="-225425" eaLnBrk="0" fontAlgn="base" hangingPunct="0">
              <a:spcBef>
                <a:spcPct val="0"/>
              </a:spcBef>
              <a:spcAft>
                <a:spcPct val="0"/>
              </a:spcAft>
              <a:defRPr>
                <a:solidFill>
                  <a:schemeClr val="tx1"/>
                </a:solidFill>
                <a:latin typeface="Arial" panose="020B0604020202020204" pitchFamily="34" charset="0"/>
              </a:defRPr>
            </a:lvl8pPr>
            <a:lvl9pPr marL="3870325" indent="-225425"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St Anthony Annual Report</a:t>
            </a:r>
          </a:p>
        </p:txBody>
      </p:sp>
      <p:sp>
        <p:nvSpPr>
          <p:cNvPr id="3379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3475" indent="-225425">
              <a:defRPr>
                <a:solidFill>
                  <a:schemeClr val="tx1"/>
                </a:solidFill>
                <a:latin typeface="Arial" panose="020B0604020202020204" pitchFamily="34" charset="0"/>
              </a:defRPr>
            </a:lvl3pPr>
            <a:lvl4pPr marL="1587500" indent="-225425">
              <a:defRPr>
                <a:solidFill>
                  <a:schemeClr val="tx1"/>
                </a:solidFill>
                <a:latin typeface="Arial" panose="020B0604020202020204" pitchFamily="34" charset="0"/>
              </a:defRPr>
            </a:lvl4pPr>
            <a:lvl5pPr marL="2041525" indent="-225425">
              <a:defRPr>
                <a:solidFill>
                  <a:schemeClr val="tx1"/>
                </a:solidFill>
                <a:latin typeface="Arial" panose="020B0604020202020204" pitchFamily="34" charset="0"/>
              </a:defRPr>
            </a:lvl5pPr>
            <a:lvl6pPr marL="2498725" indent="-225425" eaLnBrk="0" fontAlgn="base" hangingPunct="0">
              <a:spcBef>
                <a:spcPct val="0"/>
              </a:spcBef>
              <a:spcAft>
                <a:spcPct val="0"/>
              </a:spcAft>
              <a:defRPr>
                <a:solidFill>
                  <a:schemeClr val="tx1"/>
                </a:solidFill>
                <a:latin typeface="Arial" panose="020B0604020202020204" pitchFamily="34" charset="0"/>
              </a:defRPr>
            </a:lvl6pPr>
            <a:lvl7pPr marL="2955925" indent="-225425" eaLnBrk="0" fontAlgn="base" hangingPunct="0">
              <a:spcBef>
                <a:spcPct val="0"/>
              </a:spcBef>
              <a:spcAft>
                <a:spcPct val="0"/>
              </a:spcAft>
              <a:defRPr>
                <a:solidFill>
                  <a:schemeClr val="tx1"/>
                </a:solidFill>
                <a:latin typeface="Arial" panose="020B0604020202020204" pitchFamily="34" charset="0"/>
              </a:defRPr>
            </a:lvl7pPr>
            <a:lvl8pPr marL="3413125" indent="-225425" eaLnBrk="0" fontAlgn="base" hangingPunct="0">
              <a:spcBef>
                <a:spcPct val="0"/>
              </a:spcBef>
              <a:spcAft>
                <a:spcPct val="0"/>
              </a:spcAft>
              <a:defRPr>
                <a:solidFill>
                  <a:schemeClr val="tx1"/>
                </a:solidFill>
                <a:latin typeface="Arial" panose="020B0604020202020204" pitchFamily="34" charset="0"/>
              </a:defRPr>
            </a:lvl8pPr>
            <a:lvl9pPr marL="3870325" indent="-225425" eaLnBrk="0" fontAlgn="base" hangingPunct="0">
              <a:spcBef>
                <a:spcPct val="0"/>
              </a:spcBef>
              <a:spcAft>
                <a:spcPct val="0"/>
              </a:spcAft>
              <a:defRPr>
                <a:solidFill>
                  <a:schemeClr val="tx1"/>
                </a:solidFill>
                <a:latin typeface="Arial" panose="020B0604020202020204" pitchFamily="34" charset="0"/>
              </a:defRPr>
            </a:lvl9pPr>
          </a:lstStyle>
          <a:p>
            <a:fld id="{24ECAAD1-8A8D-4F75-988B-1FA8D0BE4D9D}" type="slidenum">
              <a:rPr lang="en-US" altLang="en-US" smtClean="0"/>
              <a:pPr/>
              <a:t>7</a:t>
            </a:fld>
            <a:endParaRPr lang="en-US" altLang="en-US" smtClean="0"/>
          </a:p>
        </p:txBody>
      </p:sp>
    </p:spTree>
    <p:extLst>
      <p:ext uri="{BB962C8B-B14F-4D97-AF65-F5344CB8AC3E}">
        <p14:creationId xmlns:p14="http://schemas.microsoft.com/office/powerpoint/2010/main" val="1647699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patrol division continued with their commitment to community by “patrolling with a purpose.”  St. Anthony patrol officers pride themselves with a patrol strategy based on data driven facts, recent crime trends, and citizen complaints.  This strategy keeps us aligned with our department’s overall strategic plan, while adhering to our mission and vision statement.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In addition to their primary role of patrol, nearly all officers have additional responsibilities such as bike patrol, DARE, property &amp; evidence technician,  community engagement/social media &amp; SWAT to name a few.</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One of the most frequent citizen complaints the patrol division receives are reports of aggressive driving.  This year, many communities throughout the Minneapolis/St. Paul metropolitan area reported a large increase in street racing and dangerous driving behavior.  St. Anthony patrol officers worked vigorously to preserve motorist and pedestrian safety by conducting directed patrols that focused on deterring these aggressive drivers.  Patrol officers also participated in several weekend collaborative patrols with neighboring agencies that focused on street racing in and around St. Anthony / Lauderdale.</a:t>
            </a:r>
          </a:p>
          <a:p>
            <a:endParaRPr lang="en-US" altLang="en-US" dirty="0" smtClean="0"/>
          </a:p>
        </p:txBody>
      </p:sp>
      <p:sp>
        <p:nvSpPr>
          <p:cNvPr id="3584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St Anthony Annual Report</a:t>
            </a:r>
          </a:p>
        </p:txBody>
      </p:sp>
      <p:sp>
        <p:nvSpPr>
          <p:cNvPr id="3584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C98700A-15B2-4463-899D-5C102EB75A40}" type="slidenum">
              <a:rPr lang="en-US" altLang="en-US" smtClean="0"/>
              <a:pPr/>
              <a:t>8</a:t>
            </a:fld>
            <a:endParaRPr lang="en-US" altLang="en-US" smtClean="0"/>
          </a:p>
        </p:txBody>
      </p:sp>
    </p:spTree>
    <p:extLst>
      <p:ext uri="{BB962C8B-B14F-4D97-AF65-F5344CB8AC3E}">
        <p14:creationId xmlns:p14="http://schemas.microsoft.com/office/powerpoint/2010/main" val="2289423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In line with our traffic safety initiative focusing on driving conduct that has the highest</a:t>
            </a:r>
            <a:r>
              <a:rPr lang="en-US" altLang="en-US" baseline="0" dirty="0" smtClean="0"/>
              <a:t> potential for causing crashes, injuries and deaths on our roadways, the vast majority of traffic stops were for the reasons depicted on this slide. The largest category being moving which focuses on driving conduct with a traffic safety focus.  </a:t>
            </a:r>
            <a:endParaRPr lang="en-US"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2021 Vehicle 10%, Inv. 5%, 911 Call 2%, Moving 83%.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r>
              <a:rPr lang="en-US" altLang="en-US" dirty="0" smtClean="0"/>
              <a:t>Make comparison between past years. Mention traffic report upcoming.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Part of department’s strategic plan has been traffic safety. What causes injuries and deaths: aggressive driving. Also what our community cares about.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r>
              <a:rPr lang="en-US" altLang="en-US" dirty="0" smtClean="0"/>
              <a:t>Traffic Data</a:t>
            </a:r>
            <a:r>
              <a:rPr lang="en-US" altLang="en-US" baseline="0" dirty="0" smtClean="0"/>
              <a:t> report available May 2023.  </a:t>
            </a:r>
          </a:p>
          <a:p>
            <a:r>
              <a:rPr lang="en-US" altLang="en-US" baseline="0" dirty="0" smtClean="0"/>
              <a:t>Use of Force Data Report May 2023.  </a:t>
            </a:r>
            <a:endParaRPr lang="en-US" altLang="en-US" dirty="0" smtClean="0"/>
          </a:p>
        </p:txBody>
      </p:sp>
      <p:sp>
        <p:nvSpPr>
          <p:cNvPr id="3789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3475" indent="-225425">
              <a:defRPr>
                <a:solidFill>
                  <a:schemeClr val="tx1"/>
                </a:solidFill>
                <a:latin typeface="Arial" panose="020B0604020202020204" pitchFamily="34" charset="0"/>
              </a:defRPr>
            </a:lvl3pPr>
            <a:lvl4pPr marL="1587500" indent="-225425">
              <a:defRPr>
                <a:solidFill>
                  <a:schemeClr val="tx1"/>
                </a:solidFill>
                <a:latin typeface="Arial" panose="020B0604020202020204" pitchFamily="34" charset="0"/>
              </a:defRPr>
            </a:lvl4pPr>
            <a:lvl5pPr marL="2041525" indent="-225425">
              <a:defRPr>
                <a:solidFill>
                  <a:schemeClr val="tx1"/>
                </a:solidFill>
                <a:latin typeface="Arial" panose="020B0604020202020204" pitchFamily="34" charset="0"/>
              </a:defRPr>
            </a:lvl5pPr>
            <a:lvl6pPr marL="2498725" indent="-225425" eaLnBrk="0" fontAlgn="base" hangingPunct="0">
              <a:spcBef>
                <a:spcPct val="0"/>
              </a:spcBef>
              <a:spcAft>
                <a:spcPct val="0"/>
              </a:spcAft>
              <a:defRPr>
                <a:solidFill>
                  <a:schemeClr val="tx1"/>
                </a:solidFill>
                <a:latin typeface="Arial" panose="020B0604020202020204" pitchFamily="34" charset="0"/>
              </a:defRPr>
            </a:lvl6pPr>
            <a:lvl7pPr marL="2955925" indent="-225425" eaLnBrk="0" fontAlgn="base" hangingPunct="0">
              <a:spcBef>
                <a:spcPct val="0"/>
              </a:spcBef>
              <a:spcAft>
                <a:spcPct val="0"/>
              </a:spcAft>
              <a:defRPr>
                <a:solidFill>
                  <a:schemeClr val="tx1"/>
                </a:solidFill>
                <a:latin typeface="Arial" panose="020B0604020202020204" pitchFamily="34" charset="0"/>
              </a:defRPr>
            </a:lvl7pPr>
            <a:lvl8pPr marL="3413125" indent="-225425" eaLnBrk="0" fontAlgn="base" hangingPunct="0">
              <a:spcBef>
                <a:spcPct val="0"/>
              </a:spcBef>
              <a:spcAft>
                <a:spcPct val="0"/>
              </a:spcAft>
              <a:defRPr>
                <a:solidFill>
                  <a:schemeClr val="tx1"/>
                </a:solidFill>
                <a:latin typeface="Arial" panose="020B0604020202020204" pitchFamily="34" charset="0"/>
              </a:defRPr>
            </a:lvl8pPr>
            <a:lvl9pPr marL="3870325" indent="-225425"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St Anthony Annual Report</a:t>
            </a:r>
          </a:p>
        </p:txBody>
      </p:sp>
      <p:sp>
        <p:nvSpPr>
          <p:cNvPr id="3789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3475" indent="-225425">
              <a:defRPr>
                <a:solidFill>
                  <a:schemeClr val="tx1"/>
                </a:solidFill>
                <a:latin typeface="Arial" panose="020B0604020202020204" pitchFamily="34" charset="0"/>
              </a:defRPr>
            </a:lvl3pPr>
            <a:lvl4pPr marL="1587500" indent="-225425">
              <a:defRPr>
                <a:solidFill>
                  <a:schemeClr val="tx1"/>
                </a:solidFill>
                <a:latin typeface="Arial" panose="020B0604020202020204" pitchFamily="34" charset="0"/>
              </a:defRPr>
            </a:lvl4pPr>
            <a:lvl5pPr marL="2041525" indent="-225425">
              <a:defRPr>
                <a:solidFill>
                  <a:schemeClr val="tx1"/>
                </a:solidFill>
                <a:latin typeface="Arial" panose="020B0604020202020204" pitchFamily="34" charset="0"/>
              </a:defRPr>
            </a:lvl5pPr>
            <a:lvl6pPr marL="2498725" indent="-225425" eaLnBrk="0" fontAlgn="base" hangingPunct="0">
              <a:spcBef>
                <a:spcPct val="0"/>
              </a:spcBef>
              <a:spcAft>
                <a:spcPct val="0"/>
              </a:spcAft>
              <a:defRPr>
                <a:solidFill>
                  <a:schemeClr val="tx1"/>
                </a:solidFill>
                <a:latin typeface="Arial" panose="020B0604020202020204" pitchFamily="34" charset="0"/>
              </a:defRPr>
            </a:lvl6pPr>
            <a:lvl7pPr marL="2955925" indent="-225425" eaLnBrk="0" fontAlgn="base" hangingPunct="0">
              <a:spcBef>
                <a:spcPct val="0"/>
              </a:spcBef>
              <a:spcAft>
                <a:spcPct val="0"/>
              </a:spcAft>
              <a:defRPr>
                <a:solidFill>
                  <a:schemeClr val="tx1"/>
                </a:solidFill>
                <a:latin typeface="Arial" panose="020B0604020202020204" pitchFamily="34" charset="0"/>
              </a:defRPr>
            </a:lvl7pPr>
            <a:lvl8pPr marL="3413125" indent="-225425" eaLnBrk="0" fontAlgn="base" hangingPunct="0">
              <a:spcBef>
                <a:spcPct val="0"/>
              </a:spcBef>
              <a:spcAft>
                <a:spcPct val="0"/>
              </a:spcAft>
              <a:defRPr>
                <a:solidFill>
                  <a:schemeClr val="tx1"/>
                </a:solidFill>
                <a:latin typeface="Arial" panose="020B0604020202020204" pitchFamily="34" charset="0"/>
              </a:defRPr>
            </a:lvl8pPr>
            <a:lvl9pPr marL="3870325" indent="-225425" eaLnBrk="0" fontAlgn="base" hangingPunct="0">
              <a:spcBef>
                <a:spcPct val="0"/>
              </a:spcBef>
              <a:spcAft>
                <a:spcPct val="0"/>
              </a:spcAft>
              <a:defRPr>
                <a:solidFill>
                  <a:schemeClr val="tx1"/>
                </a:solidFill>
                <a:latin typeface="Arial" panose="020B0604020202020204" pitchFamily="34" charset="0"/>
              </a:defRPr>
            </a:lvl9pPr>
          </a:lstStyle>
          <a:p>
            <a:fld id="{8B5EE41B-ACAE-4217-9F5B-0271CBB50800}" type="slidenum">
              <a:rPr lang="en-US" altLang="en-US" smtClean="0"/>
              <a:pPr/>
              <a:t>9</a:t>
            </a:fld>
            <a:endParaRPr lang="en-US" altLang="en-US" smtClean="0"/>
          </a:p>
        </p:txBody>
      </p:sp>
    </p:spTree>
    <p:extLst>
      <p:ext uri="{BB962C8B-B14F-4D97-AF65-F5344CB8AC3E}">
        <p14:creationId xmlns:p14="http://schemas.microsoft.com/office/powerpoint/2010/main" val="690853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EA8DE955-5634-438A-8E95-270916BFE9FD}" type="slidenum">
              <a:rPr lang="en-US"/>
              <a:pPr>
                <a:defRPr/>
              </a:pPr>
              <a:t>‹#›</a:t>
            </a:fld>
            <a:endParaRPr lang="en-US"/>
          </a:p>
        </p:txBody>
      </p:sp>
    </p:spTree>
    <p:extLst>
      <p:ext uri="{BB962C8B-B14F-4D97-AF65-F5344CB8AC3E}">
        <p14:creationId xmlns:p14="http://schemas.microsoft.com/office/powerpoint/2010/main" val="945354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9FD3D96E-4D38-4816-85AE-E94F91492554}" type="slidenum">
              <a:rPr lang="en-US"/>
              <a:pPr>
                <a:defRPr/>
              </a:pPr>
              <a:t>‹#›</a:t>
            </a:fld>
            <a:endParaRPr lang="en-US"/>
          </a:p>
        </p:txBody>
      </p:sp>
    </p:spTree>
    <p:extLst>
      <p:ext uri="{BB962C8B-B14F-4D97-AF65-F5344CB8AC3E}">
        <p14:creationId xmlns:p14="http://schemas.microsoft.com/office/powerpoint/2010/main" val="3271893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E40188D4-C1F7-4055-8E95-801722E3B1A9}" type="slidenum">
              <a:rPr lang="en-US"/>
              <a:pPr>
                <a:defRPr/>
              </a:pPr>
              <a:t>‹#›</a:t>
            </a:fld>
            <a:endParaRPr lang="en-US"/>
          </a:p>
        </p:txBody>
      </p:sp>
    </p:spTree>
    <p:extLst>
      <p:ext uri="{BB962C8B-B14F-4D97-AF65-F5344CB8AC3E}">
        <p14:creationId xmlns:p14="http://schemas.microsoft.com/office/powerpoint/2010/main" val="826611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and Clip Art">
    <p:spTree>
      <p:nvGrpSpPr>
        <p:cNvPr id="1" name=""/>
        <p:cNvGrpSpPr/>
        <p:nvPr/>
      </p:nvGrpSpPr>
      <p:grpSpPr>
        <a:xfrm>
          <a:off x="0" y="0"/>
          <a:ext cx="0" cy="0"/>
          <a:chOff x="0" y="0"/>
          <a:chExt cx="0" cy="0"/>
        </a:xfrm>
      </p:grpSpPr>
      <p:cxnSp>
        <p:nvCxnSpPr>
          <p:cNvPr id="4" name="Straight Connector 3"/>
          <p:cNvCxnSpPr/>
          <p:nvPr userDrawn="1"/>
        </p:nvCxnSpPr>
        <p:spPr>
          <a:xfrm flipV="1">
            <a:off x="4984750" y="6400800"/>
            <a:ext cx="2714625" cy="0"/>
          </a:xfrm>
          <a:prstGeom prst="line">
            <a:avLst/>
          </a:prstGeom>
          <a:ln>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5" name="Straight Connector 4"/>
          <p:cNvCxnSpPr/>
          <p:nvPr userDrawn="1"/>
        </p:nvCxnSpPr>
        <p:spPr>
          <a:xfrm flipV="1">
            <a:off x="1447800" y="6400800"/>
            <a:ext cx="2713038" cy="0"/>
          </a:xfrm>
          <a:prstGeom prst="line">
            <a:avLst/>
          </a:prstGeom>
          <a:ln>
            <a:solidFill>
              <a:schemeClr val="accent6">
                <a:lumMod val="50000"/>
              </a:schemeClr>
            </a:solidFill>
          </a:ln>
        </p:spPr>
        <p:style>
          <a:lnRef idx="3">
            <a:schemeClr val="dk1"/>
          </a:lnRef>
          <a:fillRef idx="0">
            <a:schemeClr val="dk1"/>
          </a:fillRef>
          <a:effectRef idx="2">
            <a:schemeClr val="dk1"/>
          </a:effectRef>
          <a:fontRef idx="minor">
            <a:schemeClr val="tx1"/>
          </a:fontRef>
        </p:style>
      </p:cxnSp>
      <p:pic>
        <p:nvPicPr>
          <p:cNvPr id="6"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76713" y="6083300"/>
            <a:ext cx="7937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314632" y="1219199"/>
            <a:ext cx="8524568" cy="4836143"/>
          </a:xfrm>
          <a:prstGeom prst="rect">
            <a:avLst/>
          </a:prstGeom>
          <a:solidFill>
            <a:srgbClr val="134263">
              <a:alpha val="25098"/>
            </a:srgbClr>
          </a:solidFill>
          <a:ln w="28575">
            <a:solidFill>
              <a:srgbClr val="134263"/>
            </a:solidFill>
          </a:ln>
        </p:spPr>
        <p:txBody>
          <a:bodyPr/>
          <a:lstStyle>
            <a:lvl1pPr marL="0" indent="0">
              <a:buNone/>
              <a:defRPr baseline="0">
                <a:solidFill>
                  <a:schemeClr val="tx1">
                    <a:lumMod val="65000"/>
                    <a:lumOff val="35000"/>
                  </a:schemeClr>
                </a:solidFill>
              </a:defRPr>
            </a:lvl1pPr>
            <a:lvl2pPr marL="457200" indent="0">
              <a:buNone/>
              <a:defRPr baseline="0">
                <a:solidFill>
                  <a:schemeClr val="tx1">
                    <a:lumMod val="65000"/>
                    <a:lumOff val="35000"/>
                  </a:schemeClr>
                </a:solidFill>
              </a:defRPr>
            </a:lvl2pPr>
            <a:lvl3pPr marL="914400" indent="0">
              <a:buNone/>
              <a:defRPr baseline="0">
                <a:solidFill>
                  <a:schemeClr val="tx1">
                    <a:lumMod val="65000"/>
                    <a:lumOff val="35000"/>
                  </a:schemeClr>
                </a:solidFill>
              </a:defRPr>
            </a:lvl3pPr>
            <a:lvl4pPr marL="1371600" indent="0">
              <a:buNone/>
              <a:defRPr baseline="0">
                <a:solidFill>
                  <a:schemeClr val="tx1">
                    <a:lumMod val="65000"/>
                    <a:lumOff val="35000"/>
                  </a:schemeClr>
                </a:solidFill>
              </a:defRPr>
            </a:lvl4pPr>
            <a:lvl5pPr marL="1828800" indent="0">
              <a:buNone/>
              <a:defRPr baseline="0">
                <a:solidFill>
                  <a:schemeClr val="tx1">
                    <a:lumMod val="65000"/>
                    <a:lumOff val="35000"/>
                  </a:schemeClr>
                </a:solidFill>
              </a:defRPr>
            </a:lvl5pPr>
          </a:lstStyle>
          <a:p>
            <a:pPr lvl="0"/>
            <a:endParaRPr lang="en-US" dirty="0" smtClean="0"/>
          </a:p>
        </p:txBody>
      </p:sp>
      <p:sp>
        <p:nvSpPr>
          <p:cNvPr id="12" name="Title 1"/>
          <p:cNvSpPr>
            <a:spLocks noGrp="1"/>
          </p:cNvSpPr>
          <p:nvPr>
            <p:ph type="title"/>
          </p:nvPr>
        </p:nvSpPr>
        <p:spPr>
          <a:xfrm>
            <a:off x="314632" y="152399"/>
            <a:ext cx="8524568" cy="1026805"/>
          </a:xfrm>
        </p:spPr>
        <p:txBody>
          <a:bodyPr/>
          <a:lstStyle>
            <a:lvl1pPr algn="ctr">
              <a:defRPr sz="3600">
                <a:solidFill>
                  <a:schemeClr val="accent6">
                    <a:lumMod val="50000"/>
                  </a:schemeClr>
                </a:solidFill>
              </a:defRPr>
            </a:lvl1pPr>
          </a:lstStyle>
          <a:p>
            <a:endParaRPr lang="en-US" dirty="0"/>
          </a:p>
        </p:txBody>
      </p:sp>
    </p:spTree>
    <p:extLst>
      <p:ext uri="{BB962C8B-B14F-4D97-AF65-F5344CB8AC3E}">
        <p14:creationId xmlns:p14="http://schemas.microsoft.com/office/powerpoint/2010/main" val="4043744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48D98ED5-C973-4386-9DBA-9289372BAA0A}" type="slidenum">
              <a:rPr lang="en-US"/>
              <a:pPr>
                <a:defRPr/>
              </a:pPr>
              <a:t>‹#›</a:t>
            </a:fld>
            <a:endParaRPr lang="en-US"/>
          </a:p>
        </p:txBody>
      </p:sp>
    </p:spTree>
    <p:extLst>
      <p:ext uri="{BB962C8B-B14F-4D97-AF65-F5344CB8AC3E}">
        <p14:creationId xmlns:p14="http://schemas.microsoft.com/office/powerpoint/2010/main" val="1596022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a:prstGeom prst="rect">
            <a:avLst/>
          </a:prstGeo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98607755-0F48-4F44-AC11-0D698FEA2D72}" type="slidenum">
              <a:rPr lang="en-US"/>
              <a:pPr>
                <a:defRPr/>
              </a:pPr>
              <a:t>‹#›</a:t>
            </a:fld>
            <a:endParaRPr lang="en-US"/>
          </a:p>
        </p:txBody>
      </p:sp>
    </p:spTree>
    <p:extLst>
      <p:ext uri="{BB962C8B-B14F-4D97-AF65-F5344CB8AC3E}">
        <p14:creationId xmlns:p14="http://schemas.microsoft.com/office/powerpoint/2010/main" val="1691004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6F492B35-17DF-49C4-AB27-EA634575C04B}" type="slidenum">
              <a:rPr lang="en-US"/>
              <a:pPr>
                <a:defRPr/>
              </a:pPr>
              <a:t>‹#›</a:t>
            </a:fld>
            <a:endParaRPr lang="en-US"/>
          </a:p>
        </p:txBody>
      </p:sp>
    </p:spTree>
    <p:extLst>
      <p:ext uri="{BB962C8B-B14F-4D97-AF65-F5344CB8AC3E}">
        <p14:creationId xmlns:p14="http://schemas.microsoft.com/office/powerpoint/2010/main" val="2623372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C46398AC-196F-4A4A-A7E0-EE3C889D9ABE}" type="slidenum">
              <a:rPr lang="en-US"/>
              <a:pPr>
                <a:defRPr/>
              </a:pPr>
              <a:t>‹#›</a:t>
            </a:fld>
            <a:endParaRPr lang="en-US"/>
          </a:p>
        </p:txBody>
      </p:sp>
    </p:spTree>
    <p:extLst>
      <p:ext uri="{BB962C8B-B14F-4D97-AF65-F5344CB8AC3E}">
        <p14:creationId xmlns:p14="http://schemas.microsoft.com/office/powerpoint/2010/main" val="356572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178266FB-EE00-483C-8D1B-A965B7B7853A}" type="slidenum">
              <a:rPr lang="en-US"/>
              <a:pPr>
                <a:defRPr/>
              </a:pPr>
              <a:t>‹#›</a:t>
            </a:fld>
            <a:endParaRPr lang="en-US"/>
          </a:p>
        </p:txBody>
      </p:sp>
    </p:spTree>
    <p:extLst>
      <p:ext uri="{BB962C8B-B14F-4D97-AF65-F5344CB8AC3E}">
        <p14:creationId xmlns:p14="http://schemas.microsoft.com/office/powerpoint/2010/main" val="113602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034EFD25-811C-43DC-9E23-902DD546E5B9}" type="slidenum">
              <a:rPr lang="en-US"/>
              <a:pPr>
                <a:defRPr/>
              </a:pPr>
              <a:t>‹#›</a:t>
            </a:fld>
            <a:endParaRPr lang="en-US"/>
          </a:p>
        </p:txBody>
      </p:sp>
    </p:spTree>
    <p:extLst>
      <p:ext uri="{BB962C8B-B14F-4D97-AF65-F5344CB8AC3E}">
        <p14:creationId xmlns:p14="http://schemas.microsoft.com/office/powerpoint/2010/main" val="473635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7E59BCD1-3817-44BF-948B-B32F34E4CCA6}" type="slidenum">
              <a:rPr lang="en-US"/>
              <a:pPr>
                <a:defRPr/>
              </a:pPr>
              <a:t>‹#›</a:t>
            </a:fld>
            <a:endParaRPr lang="en-US"/>
          </a:p>
        </p:txBody>
      </p:sp>
    </p:spTree>
    <p:extLst>
      <p:ext uri="{BB962C8B-B14F-4D97-AF65-F5344CB8AC3E}">
        <p14:creationId xmlns:p14="http://schemas.microsoft.com/office/powerpoint/2010/main" val="4133052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09903B0C-9BF2-434F-9B8B-21670115DD31}" type="slidenum">
              <a:rPr lang="en-US"/>
              <a:pPr>
                <a:defRPr/>
              </a:pPr>
              <a:t>‹#›</a:t>
            </a:fld>
            <a:endParaRPr lang="en-US"/>
          </a:p>
        </p:txBody>
      </p:sp>
    </p:spTree>
    <p:extLst>
      <p:ext uri="{BB962C8B-B14F-4D97-AF65-F5344CB8AC3E}">
        <p14:creationId xmlns:p14="http://schemas.microsoft.com/office/powerpoint/2010/main" val="2626031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2EC996BB-763F-4BC6-95E4-DD5FE8AF7704}" type="slidenum">
              <a:rPr lang="en-US"/>
              <a:pPr>
                <a:defRPr/>
              </a:pPr>
              <a:t>‹#›</a:t>
            </a:fld>
            <a:endParaRPr lang="en-US"/>
          </a:p>
        </p:txBody>
      </p:sp>
    </p:spTree>
    <p:extLst>
      <p:ext uri="{BB962C8B-B14F-4D97-AF65-F5344CB8AC3E}">
        <p14:creationId xmlns:p14="http://schemas.microsoft.com/office/powerpoint/2010/main" val="2467376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3205AD29-01FA-4AC1-A577-FEBF5762796E}" type="slidenum">
              <a:rPr lang="en-US"/>
              <a:pPr>
                <a:defRPr/>
              </a:pPr>
              <a:t>‹#›</a:t>
            </a:fld>
            <a:endParaRPr lang="en-US"/>
          </a:p>
        </p:txBody>
      </p:sp>
    </p:spTree>
    <p:extLst>
      <p:ext uri="{BB962C8B-B14F-4D97-AF65-F5344CB8AC3E}">
        <p14:creationId xmlns:p14="http://schemas.microsoft.com/office/powerpoint/2010/main" val="545050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DFD769B1-3BAF-4B09-86A7-24BF2C70060B}" type="slidenum">
              <a:rPr lang="en-US"/>
              <a:pPr>
                <a:defRPr/>
              </a:pPr>
              <a:t>‹#›</a:t>
            </a:fld>
            <a:endParaRPr lang="en-US"/>
          </a:p>
        </p:txBody>
      </p:sp>
    </p:spTree>
    <p:extLst>
      <p:ext uri="{BB962C8B-B14F-4D97-AF65-F5344CB8AC3E}">
        <p14:creationId xmlns:p14="http://schemas.microsoft.com/office/powerpoint/2010/main" val="62714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60BB1226-7C8D-4320-B710-664222EBEFF7}" type="slidenum">
              <a:rPr lang="en-US"/>
              <a:pPr>
                <a:defRPr/>
              </a:pPr>
              <a:t>‹#›</a:t>
            </a:fld>
            <a:endParaRPr lang="en-US"/>
          </a:p>
        </p:txBody>
      </p:sp>
    </p:spTree>
    <p:extLst>
      <p:ext uri="{BB962C8B-B14F-4D97-AF65-F5344CB8AC3E}">
        <p14:creationId xmlns:p14="http://schemas.microsoft.com/office/powerpoint/2010/main" val="1738725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Content Placeholder 2"/>
          <p:cNvSpPr txBox="1">
            <a:spLocks/>
          </p:cNvSpPr>
          <p:nvPr userDrawn="1"/>
        </p:nvSpPr>
        <p:spPr bwMode="auto">
          <a:xfrm>
            <a:off x="434975" y="1404938"/>
            <a:ext cx="8229600" cy="4708525"/>
          </a:xfrm>
          <a:prstGeom prst="rect">
            <a:avLst/>
          </a:prstGeom>
          <a:solidFill>
            <a:srgbClr val="104263">
              <a:alpha val="25098"/>
            </a:srgbClr>
          </a:solidFill>
          <a:ln w="28575">
            <a:solidFill>
              <a:srgbClr val="134263"/>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defRPr/>
            </a:pPr>
            <a:endParaRPr lang="en-US" altLang="en-US" sz="3200" smtClean="0">
              <a:solidFill>
                <a:srgbClr val="595959"/>
              </a:solidFill>
            </a:endParaRPr>
          </a:p>
        </p:txBody>
      </p:sp>
      <p:cxnSp>
        <p:nvCxnSpPr>
          <p:cNvPr id="10" name="Straight Connector 9"/>
          <p:cNvCxnSpPr/>
          <p:nvPr userDrawn="1"/>
        </p:nvCxnSpPr>
        <p:spPr>
          <a:xfrm flipV="1">
            <a:off x="4908550" y="6400800"/>
            <a:ext cx="2714625" cy="0"/>
          </a:xfrm>
          <a:prstGeom prst="line">
            <a:avLst/>
          </a:prstGeom>
          <a:ln>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userDrawn="1"/>
        </p:nvCxnSpPr>
        <p:spPr>
          <a:xfrm flipV="1">
            <a:off x="1371600" y="6400800"/>
            <a:ext cx="2713038" cy="0"/>
          </a:xfrm>
          <a:prstGeom prst="line">
            <a:avLst/>
          </a:prstGeom>
          <a:ln>
            <a:solidFill>
              <a:schemeClr val="accent6">
                <a:lumMod val="50000"/>
              </a:schemeClr>
            </a:solidFill>
          </a:ln>
        </p:spPr>
        <p:style>
          <a:lnRef idx="3">
            <a:schemeClr val="dk1"/>
          </a:lnRef>
          <a:fillRef idx="0">
            <a:schemeClr val="dk1"/>
          </a:fillRef>
          <a:effectRef idx="2">
            <a:schemeClr val="dk1"/>
          </a:effectRef>
          <a:fontRef idx="minor">
            <a:schemeClr val="tx1"/>
          </a:fontRef>
        </p:style>
      </p:cxnSp>
      <p:pic>
        <p:nvPicPr>
          <p:cNvPr id="1030" name="Picture 2"/>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114800" y="6203950"/>
            <a:ext cx="73818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 id="2147484236" r:id="rId12"/>
    <p:sldLayoutId id="2147484237" r:id="rId13"/>
    <p:sldLayoutId id="2147484238" r:id="rId14"/>
    <p:sldLayoutId id="2147484239" r:id="rId15"/>
    <p:sldLayoutId id="2147484240" r:id="rId16"/>
  </p:sldLayoutIdLst>
  <p:txStyles>
    <p:titleStyle>
      <a:lvl1pPr algn="ctr" rtl="0" eaLnBrk="0" fontAlgn="base" hangingPunct="0">
        <a:spcBef>
          <a:spcPct val="0"/>
        </a:spcBef>
        <a:spcAft>
          <a:spcPct val="0"/>
        </a:spcAft>
        <a:defRPr sz="3600">
          <a:solidFill>
            <a:srgbClr val="161645"/>
          </a:solidFill>
          <a:latin typeface="+mj-lt"/>
          <a:ea typeface="+mj-ea"/>
          <a:cs typeface="+mj-cs"/>
        </a:defRPr>
      </a:lvl1pPr>
      <a:lvl2pPr algn="ctr" rtl="0" eaLnBrk="0" fontAlgn="base" hangingPunct="0">
        <a:spcBef>
          <a:spcPct val="0"/>
        </a:spcBef>
        <a:spcAft>
          <a:spcPct val="0"/>
        </a:spcAft>
        <a:defRPr sz="3600">
          <a:solidFill>
            <a:srgbClr val="161645"/>
          </a:solidFill>
          <a:latin typeface="Arial" charset="0"/>
        </a:defRPr>
      </a:lvl2pPr>
      <a:lvl3pPr algn="ctr" rtl="0" eaLnBrk="0" fontAlgn="base" hangingPunct="0">
        <a:spcBef>
          <a:spcPct val="0"/>
        </a:spcBef>
        <a:spcAft>
          <a:spcPct val="0"/>
        </a:spcAft>
        <a:defRPr sz="3600">
          <a:solidFill>
            <a:srgbClr val="161645"/>
          </a:solidFill>
          <a:latin typeface="Arial" charset="0"/>
        </a:defRPr>
      </a:lvl3pPr>
      <a:lvl4pPr algn="ctr" rtl="0" eaLnBrk="0" fontAlgn="base" hangingPunct="0">
        <a:spcBef>
          <a:spcPct val="0"/>
        </a:spcBef>
        <a:spcAft>
          <a:spcPct val="0"/>
        </a:spcAft>
        <a:defRPr sz="3600">
          <a:solidFill>
            <a:srgbClr val="161645"/>
          </a:solidFill>
          <a:latin typeface="Arial" charset="0"/>
        </a:defRPr>
      </a:lvl4pPr>
      <a:lvl5pPr algn="ctr" rtl="0" eaLnBrk="0" fontAlgn="base" hangingPunct="0">
        <a:spcBef>
          <a:spcPct val="0"/>
        </a:spcBef>
        <a:spcAft>
          <a:spcPct val="0"/>
        </a:spcAft>
        <a:defRPr sz="3600">
          <a:solidFill>
            <a:srgbClr val="161645"/>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161645"/>
          </a:solidFill>
          <a:latin typeface="+mn-lt"/>
          <a:ea typeface="+mn-ea"/>
          <a:cs typeface="+mn-cs"/>
        </a:defRPr>
      </a:lvl1pPr>
      <a:lvl2pPr marL="742950" indent="-285750" algn="l" rtl="0" eaLnBrk="0" fontAlgn="base" hangingPunct="0">
        <a:spcBef>
          <a:spcPct val="20000"/>
        </a:spcBef>
        <a:spcAft>
          <a:spcPct val="0"/>
        </a:spcAft>
        <a:buChar char="–"/>
        <a:defRPr sz="2800">
          <a:solidFill>
            <a:srgbClr val="161645"/>
          </a:solidFill>
          <a:latin typeface="+mn-lt"/>
        </a:defRPr>
      </a:lvl2pPr>
      <a:lvl3pPr marL="1143000" indent="-228600" algn="l" rtl="0" eaLnBrk="0" fontAlgn="base" hangingPunct="0">
        <a:spcBef>
          <a:spcPct val="20000"/>
        </a:spcBef>
        <a:spcAft>
          <a:spcPct val="0"/>
        </a:spcAft>
        <a:buChar char="•"/>
        <a:defRPr sz="2400">
          <a:solidFill>
            <a:srgbClr val="161645"/>
          </a:solidFill>
          <a:latin typeface="+mn-lt"/>
        </a:defRPr>
      </a:lvl3pPr>
      <a:lvl4pPr marL="1600200" indent="-228600" algn="l" rtl="0" eaLnBrk="0" fontAlgn="base" hangingPunct="0">
        <a:spcBef>
          <a:spcPct val="20000"/>
        </a:spcBef>
        <a:spcAft>
          <a:spcPct val="0"/>
        </a:spcAft>
        <a:buChar char="–"/>
        <a:defRPr sz="2000">
          <a:solidFill>
            <a:srgbClr val="161645"/>
          </a:solidFill>
          <a:latin typeface="+mn-lt"/>
        </a:defRPr>
      </a:lvl4pPr>
      <a:lvl5pPr marL="2057400" indent="-228600" algn="l" rtl="0" eaLnBrk="0" fontAlgn="base" hangingPunct="0">
        <a:spcBef>
          <a:spcPct val="20000"/>
        </a:spcBef>
        <a:spcAft>
          <a:spcPct val="0"/>
        </a:spcAft>
        <a:buChar char="»"/>
        <a:defRPr sz="2000">
          <a:solidFill>
            <a:srgbClr val="161645"/>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police@savmn.com"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5"/>
          <p:cNvSpPr>
            <a:spLocks noGrp="1" noChangeArrowheads="1"/>
          </p:cNvSpPr>
          <p:nvPr>
            <p:ph type="ctrTitle"/>
          </p:nvPr>
        </p:nvSpPr>
        <p:spPr>
          <a:xfrm>
            <a:off x="685800" y="2133600"/>
            <a:ext cx="4495800" cy="1470025"/>
          </a:xfrm>
        </p:spPr>
        <p:txBody>
          <a:bodyPr/>
          <a:lstStyle/>
          <a:p>
            <a:pPr eaLnBrk="1" hangingPunct="1"/>
            <a:r>
              <a:rPr lang="en-US" altLang="en-US" dirty="0" smtClean="0"/>
              <a:t>2022 St. Anthony Police Department  Annual Lauderdale Report</a:t>
            </a:r>
            <a:br>
              <a:rPr lang="en-US" altLang="en-US" dirty="0" smtClean="0"/>
            </a:br>
            <a:endParaRPr lang="en-US" altLang="en-US" dirty="0" smtClean="0"/>
          </a:p>
        </p:txBody>
      </p:sp>
      <p:sp>
        <p:nvSpPr>
          <p:cNvPr id="20483" name="Subtitle 11"/>
          <p:cNvSpPr>
            <a:spLocks noGrp="1"/>
          </p:cNvSpPr>
          <p:nvPr>
            <p:ph type="subTitle" idx="1"/>
          </p:nvPr>
        </p:nvSpPr>
        <p:spPr bwMode="auto">
          <a:xfrm>
            <a:off x="1447800" y="3733800"/>
            <a:ext cx="3124200" cy="1179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t>Jon Mangseth Police Chief</a:t>
            </a:r>
          </a:p>
          <a:p>
            <a:r>
              <a:rPr lang="en-US" altLang="en-US" sz="2800" dirty="0" smtClean="0"/>
              <a:t>____________</a:t>
            </a:r>
          </a:p>
          <a:p>
            <a:endParaRPr lang="en-US" altLang="en-US" sz="2800" dirty="0" smtClean="0"/>
          </a:p>
        </p:txBody>
      </p:sp>
      <p:pic>
        <p:nvPicPr>
          <p:cNvPr id="2048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2146300"/>
            <a:ext cx="3527425"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3" name="Picture 5" descr="Bulb Learning PNG | PNG 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7245" y="4191000"/>
            <a:ext cx="2329006" cy="1828800"/>
          </a:xfrm>
          <a:prstGeom prst="rect">
            <a:avLst/>
          </a:prstGeom>
          <a:noFill/>
          <a:effectLst>
            <a:glow rad="127000">
              <a:schemeClr val="accent1"/>
            </a:glow>
            <a:outerShdw blurRad="50800" dist="50800" dir="5400000" algn="ctr" rotWithShape="0">
              <a:srgbClr val="000000"/>
            </a:outerShdw>
          </a:effectLst>
        </p:spPr>
      </p:pic>
      <p:sp>
        <p:nvSpPr>
          <p:cNvPr id="40963" name="Title 1"/>
          <p:cNvSpPr>
            <a:spLocks noGrp="1"/>
          </p:cNvSpPr>
          <p:nvPr>
            <p:ph type="title"/>
          </p:nvPr>
        </p:nvSpPr>
        <p:spPr/>
        <p:txBody>
          <a:bodyPr/>
          <a:lstStyle/>
          <a:p>
            <a:r>
              <a:rPr lang="en-US" altLang="en-US" smtClean="0"/>
              <a:t>Education Summary</a:t>
            </a:r>
          </a:p>
        </p:txBody>
      </p:sp>
      <p:sp>
        <p:nvSpPr>
          <p:cNvPr id="40964" name="Rectangle 3"/>
          <p:cNvSpPr>
            <a:spLocks noGrp="1" noChangeArrowheads="1"/>
          </p:cNvSpPr>
          <p:nvPr>
            <p:ph idx="1"/>
          </p:nvPr>
        </p:nvSpPr>
        <p:spPr bwMode="auto">
          <a:xfrm>
            <a:off x="228600" y="1447800"/>
            <a:ext cx="8229600" cy="152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lvl="1" indent="0" eaLnBrk="1" hangingPunct="1">
              <a:lnSpc>
                <a:spcPct val="90000"/>
              </a:lnSpc>
              <a:buFontTx/>
              <a:buNone/>
            </a:pPr>
            <a:r>
              <a:rPr lang="en-US" altLang="en-US" sz="2200" smtClean="0"/>
              <a:t>			</a:t>
            </a:r>
            <a:r>
              <a:rPr lang="en-US" altLang="en-US" sz="2200" b="1" smtClean="0">
                <a:solidFill>
                  <a:srgbClr val="002060"/>
                </a:solidFill>
              </a:rPr>
              <a:t>Training Objective</a:t>
            </a:r>
          </a:p>
          <a:p>
            <a:pPr marL="457200" lvl="1" indent="0" algn="ctr" eaLnBrk="1" hangingPunct="1">
              <a:lnSpc>
                <a:spcPct val="90000"/>
              </a:lnSpc>
              <a:buFontTx/>
              <a:buNone/>
            </a:pPr>
            <a:r>
              <a:rPr lang="en-US" altLang="en-US" sz="2200" smtClean="0"/>
              <a:t>Provide continued professional development, enhance safety of officers and community &amp; foster unity of purpose and cooperation with the community.</a:t>
            </a:r>
          </a:p>
          <a:p>
            <a:pPr marL="457200" lvl="1" indent="0" algn="ctr" eaLnBrk="1" hangingPunct="1">
              <a:lnSpc>
                <a:spcPct val="90000"/>
              </a:lnSpc>
              <a:buFontTx/>
              <a:buNone/>
            </a:pPr>
            <a:r>
              <a:rPr lang="en-US" altLang="en-US" sz="2200" smtClean="0"/>
              <a:t>______________________________________________</a:t>
            </a:r>
          </a:p>
          <a:p>
            <a:pPr marL="457200" lvl="1" indent="0" algn="ctr" eaLnBrk="1" hangingPunct="1">
              <a:lnSpc>
                <a:spcPct val="90000"/>
              </a:lnSpc>
              <a:buFontTx/>
              <a:buNone/>
            </a:pPr>
            <a:endParaRPr lang="en-US" altLang="en-US" sz="2200" smtClean="0"/>
          </a:p>
        </p:txBody>
      </p:sp>
      <p:sp>
        <p:nvSpPr>
          <p:cNvPr id="40965" name="TextBox 2"/>
          <p:cNvSpPr txBox="1">
            <a:spLocks noChangeArrowheads="1"/>
          </p:cNvSpPr>
          <p:nvPr/>
        </p:nvSpPr>
        <p:spPr bwMode="auto">
          <a:xfrm>
            <a:off x="762000" y="3352800"/>
            <a:ext cx="640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70C0"/>
                </a:solidFill>
              </a:rPr>
              <a:t>All training reviewed for content by the MN P.O.S.T. Board and/or St. Anthony PD Command to ensure adherence with Strategic Plan </a:t>
            </a:r>
          </a:p>
        </p:txBody>
      </p:sp>
      <p:sp>
        <p:nvSpPr>
          <p:cNvPr id="40966" name="TextBox 3"/>
          <p:cNvSpPr txBox="1">
            <a:spLocks noChangeArrowheads="1"/>
          </p:cNvSpPr>
          <p:nvPr/>
        </p:nvSpPr>
        <p:spPr bwMode="auto">
          <a:xfrm>
            <a:off x="2971800" y="4276725"/>
            <a:ext cx="4494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FF0000"/>
                </a:solidFill>
              </a:rPr>
              <a:t>Utilize both virtual and in-person platforms</a:t>
            </a:r>
          </a:p>
        </p:txBody>
      </p:sp>
      <p:sp>
        <p:nvSpPr>
          <p:cNvPr id="40967" name="TextBox 6"/>
          <p:cNvSpPr txBox="1">
            <a:spLocks noChangeArrowheads="1"/>
          </p:cNvSpPr>
          <p:nvPr/>
        </p:nvSpPr>
        <p:spPr bwMode="auto">
          <a:xfrm>
            <a:off x="2403475" y="5105400"/>
            <a:ext cx="4336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dirty="0"/>
              <a:t>Total training hours </a:t>
            </a:r>
            <a:r>
              <a:rPr lang="en-US" altLang="en-US" sz="2800" dirty="0" smtClean="0"/>
              <a:t>=1615</a:t>
            </a:r>
            <a:endParaRPr lang="en-US" altLang="en-US" sz="28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t>Education Summary</a:t>
            </a:r>
          </a:p>
        </p:txBody>
      </p:sp>
      <p:graphicFrame>
        <p:nvGraphicFramePr>
          <p:cNvPr id="2" name="Content Placeholder 3"/>
          <p:cNvGraphicFramePr>
            <a:graphicFrameLocks noGrp="1"/>
          </p:cNvGraphicFramePr>
          <p:nvPr>
            <p:ph idx="1"/>
            <p:extLst>
              <p:ext uri="{D42A27DB-BD31-4B8C-83A1-F6EECF244321}">
                <p14:modId xmlns:p14="http://schemas.microsoft.com/office/powerpoint/2010/main" val="867398228"/>
              </p:ext>
            </p:extLst>
          </p:nvPr>
        </p:nvGraphicFramePr>
        <p:xfrm>
          <a:off x="1295400" y="1676400"/>
          <a:ext cx="6553200" cy="4191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p:txBody>
          <a:bodyPr/>
          <a:lstStyle/>
          <a:p>
            <a:pPr eaLnBrk="1" hangingPunct="1"/>
            <a:r>
              <a:rPr lang="en-US" altLang="en-US" smtClean="0"/>
              <a:t>Police Reserves</a:t>
            </a:r>
          </a:p>
        </p:txBody>
      </p:sp>
      <p:sp>
        <p:nvSpPr>
          <p:cNvPr id="45059" name="Subtitle 2"/>
          <p:cNvSpPr>
            <a:spLocks noGrp="1"/>
          </p:cNvSpPr>
          <p:nvPr>
            <p:ph type="body" idx="1"/>
          </p:nvPr>
        </p:nvSpPr>
        <p:spPr bwMode="auto">
          <a:xfrm>
            <a:off x="838200" y="2311400"/>
            <a:ext cx="7391400" cy="639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ctr"/>
            <a:r>
              <a:rPr lang="en-US" altLang="en-US" dirty="0" smtClean="0"/>
              <a:t>Trained volunteers who logged 308 hours of service in 2022</a:t>
            </a:r>
          </a:p>
          <a:p>
            <a:endParaRPr lang="en-US" altLang="en-US" sz="2800" dirty="0" smtClean="0"/>
          </a:p>
        </p:txBody>
      </p:sp>
      <p:sp>
        <p:nvSpPr>
          <p:cNvPr id="7" name="Content Placeholder 6"/>
          <p:cNvSpPr>
            <a:spLocks noGrp="1"/>
          </p:cNvSpPr>
          <p:nvPr>
            <p:ph sz="half" idx="2"/>
          </p:nvPr>
        </p:nvSpPr>
        <p:spPr>
          <a:xfrm>
            <a:off x="531813" y="2743200"/>
            <a:ext cx="4040187" cy="3951288"/>
          </a:xfrm>
        </p:spPr>
        <p:txBody>
          <a:bodyPr/>
          <a:lstStyle/>
          <a:p>
            <a:pPr marL="0" indent="0">
              <a:buFontTx/>
              <a:buNone/>
              <a:defRPr/>
            </a:pPr>
            <a:r>
              <a:rPr lang="en-US" sz="2800" dirty="0"/>
              <a:t>Duties include: </a:t>
            </a:r>
          </a:p>
          <a:p>
            <a:pPr marL="457200" indent="-457200">
              <a:buFont typeface="Arial" panose="020B0604020202020204" pitchFamily="34" charset="0"/>
              <a:buChar char="•"/>
              <a:defRPr/>
            </a:pPr>
            <a:r>
              <a:rPr lang="en-US" dirty="0"/>
              <a:t>Park </a:t>
            </a:r>
            <a:r>
              <a:rPr lang="en-US" dirty="0" smtClean="0"/>
              <a:t>Patrol</a:t>
            </a:r>
            <a:endParaRPr lang="en-US" dirty="0"/>
          </a:p>
          <a:p>
            <a:pPr marL="457200" indent="-457200">
              <a:buFont typeface="Arial" panose="020B0604020202020204" pitchFamily="34" charset="0"/>
              <a:buChar char="•"/>
              <a:defRPr/>
            </a:pPr>
            <a:r>
              <a:rPr lang="en-US" dirty="0"/>
              <a:t>Animal Control</a:t>
            </a:r>
          </a:p>
          <a:p>
            <a:pPr marL="457200" indent="-457200">
              <a:buFont typeface="Arial" panose="020B0604020202020204" pitchFamily="34" charset="0"/>
              <a:buChar char="•"/>
              <a:defRPr/>
            </a:pPr>
            <a:r>
              <a:rPr lang="en-US" dirty="0"/>
              <a:t>Transports</a:t>
            </a:r>
          </a:p>
          <a:p>
            <a:pPr marL="457200" indent="-457200">
              <a:buFont typeface="Arial" panose="020B0604020202020204" pitchFamily="34" charset="0"/>
              <a:buChar char="•"/>
              <a:defRPr/>
            </a:pPr>
            <a:r>
              <a:rPr lang="en-US" dirty="0"/>
              <a:t>Vehicle Impounds</a:t>
            </a:r>
          </a:p>
          <a:p>
            <a:pPr marL="457200" indent="-457200">
              <a:buFont typeface="Arial" panose="020B0604020202020204" pitchFamily="34" charset="0"/>
              <a:buChar char="•"/>
              <a:defRPr/>
            </a:pPr>
            <a:r>
              <a:rPr lang="en-US" dirty="0"/>
              <a:t>Vacation Home Checks</a:t>
            </a:r>
          </a:p>
          <a:p>
            <a:pPr marL="457200" indent="-457200">
              <a:buFont typeface="Arial" panose="020B0604020202020204" pitchFamily="34" charset="0"/>
              <a:buChar char="•"/>
              <a:defRPr/>
            </a:pPr>
            <a:r>
              <a:rPr lang="en-US" dirty="0"/>
              <a:t>Community Events</a:t>
            </a:r>
          </a:p>
          <a:p>
            <a:pPr>
              <a:defRPr/>
            </a:pPr>
            <a:endParaRPr lang="en-US" dirty="0"/>
          </a:p>
        </p:txBody>
      </p:sp>
      <p:sp>
        <p:nvSpPr>
          <p:cNvPr id="45061" name="TextBox 1"/>
          <p:cNvSpPr txBox="1">
            <a:spLocks noChangeArrowheads="1"/>
          </p:cNvSpPr>
          <p:nvPr/>
        </p:nvSpPr>
        <p:spPr bwMode="auto">
          <a:xfrm>
            <a:off x="2743200" y="1905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 name="Content Placeholder 1"/>
          <p:cNvSpPr>
            <a:spLocks noGrp="1"/>
          </p:cNvSpPr>
          <p:nvPr>
            <p:ph sz="quarter" idx="4"/>
          </p:nvPr>
        </p:nvSpPr>
        <p:spPr>
          <a:xfrm>
            <a:off x="4645025" y="6080443"/>
            <a:ext cx="4041775" cy="45719"/>
          </a:xfrm>
        </p:spPr>
        <p:txBody>
          <a:bodyPr/>
          <a:lstStyle/>
          <a:p>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mtClean="0"/>
              <a:t>Social Media</a:t>
            </a:r>
          </a:p>
        </p:txBody>
      </p:sp>
      <p:sp>
        <p:nvSpPr>
          <p:cNvPr id="12" name="Text Placeholder 9"/>
          <p:cNvSpPr txBox="1">
            <a:spLocks/>
          </p:cNvSpPr>
          <p:nvPr/>
        </p:nvSpPr>
        <p:spPr>
          <a:xfrm>
            <a:off x="600075" y="1524000"/>
            <a:ext cx="7629525" cy="1219200"/>
          </a:xfrm>
          <a:prstGeom prst="rect">
            <a:avLst/>
          </a:prstGeom>
        </p:spPr>
        <p:txBody>
          <a:bodyPr/>
          <a:lstStyle>
            <a:lvl1pPr marL="342900" indent="-342900" algn="l" rtl="0" eaLnBrk="0" fontAlgn="base" hangingPunct="0">
              <a:spcBef>
                <a:spcPct val="20000"/>
              </a:spcBef>
              <a:spcAft>
                <a:spcPct val="0"/>
              </a:spcAft>
              <a:buChar char="•"/>
              <a:defRPr sz="3200">
                <a:solidFill>
                  <a:srgbClr val="161645"/>
                </a:solidFill>
                <a:latin typeface="+mn-lt"/>
                <a:ea typeface="+mn-ea"/>
                <a:cs typeface="+mn-cs"/>
              </a:defRPr>
            </a:lvl1pPr>
            <a:lvl2pPr marL="742950" indent="-285750" algn="l" rtl="0" eaLnBrk="0" fontAlgn="base" hangingPunct="0">
              <a:spcBef>
                <a:spcPct val="20000"/>
              </a:spcBef>
              <a:spcAft>
                <a:spcPct val="0"/>
              </a:spcAft>
              <a:buChar char="–"/>
              <a:defRPr sz="2800">
                <a:solidFill>
                  <a:srgbClr val="161645"/>
                </a:solidFill>
                <a:latin typeface="+mn-lt"/>
              </a:defRPr>
            </a:lvl2pPr>
            <a:lvl3pPr marL="1143000" indent="-228600" algn="l" rtl="0" eaLnBrk="0" fontAlgn="base" hangingPunct="0">
              <a:spcBef>
                <a:spcPct val="20000"/>
              </a:spcBef>
              <a:spcAft>
                <a:spcPct val="0"/>
              </a:spcAft>
              <a:buChar char="•"/>
              <a:defRPr sz="2400">
                <a:solidFill>
                  <a:srgbClr val="161645"/>
                </a:solidFill>
                <a:latin typeface="+mn-lt"/>
              </a:defRPr>
            </a:lvl3pPr>
            <a:lvl4pPr marL="1600200" indent="-228600" algn="l" rtl="0" eaLnBrk="0" fontAlgn="base" hangingPunct="0">
              <a:spcBef>
                <a:spcPct val="20000"/>
              </a:spcBef>
              <a:spcAft>
                <a:spcPct val="0"/>
              </a:spcAft>
              <a:buChar char="–"/>
              <a:defRPr sz="2000">
                <a:solidFill>
                  <a:srgbClr val="161645"/>
                </a:solidFill>
                <a:latin typeface="+mn-lt"/>
              </a:defRPr>
            </a:lvl4pPr>
            <a:lvl5pPr marL="2057400" indent="-228600" algn="l" rtl="0" eaLnBrk="0" fontAlgn="base" hangingPunct="0">
              <a:spcBef>
                <a:spcPct val="20000"/>
              </a:spcBef>
              <a:spcAft>
                <a:spcPct val="0"/>
              </a:spcAft>
              <a:buChar char="»"/>
              <a:defRPr sz="2000">
                <a:solidFill>
                  <a:srgbClr val="161645"/>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400" kern="0" dirty="0" smtClean="0">
                <a:solidFill>
                  <a:schemeClr val="accent6">
                    <a:lumMod val="50000"/>
                  </a:schemeClr>
                </a:solidFill>
              </a:rPr>
              <a:t>Social Media Team:</a:t>
            </a:r>
          </a:p>
          <a:p>
            <a:pPr marL="0" indent="0">
              <a:buFontTx/>
              <a:buNone/>
              <a:defRPr/>
            </a:pPr>
            <a:r>
              <a:rPr lang="en-US" sz="1600" kern="0" dirty="0" smtClean="0">
                <a:solidFill>
                  <a:schemeClr val="accent6">
                    <a:lumMod val="50000"/>
                  </a:schemeClr>
                </a:solidFill>
              </a:rPr>
              <a:t>Officers use social media as a method of effectively informing the public about department services, issues, investigations and other relevant events.</a:t>
            </a:r>
          </a:p>
          <a:p>
            <a:pPr marL="0" indent="0">
              <a:buFontTx/>
              <a:buNone/>
              <a:defRPr/>
            </a:pPr>
            <a:endParaRPr lang="en-US" sz="1600" kern="0" dirty="0">
              <a:solidFill>
                <a:schemeClr val="accent6">
                  <a:lumMod val="50000"/>
                </a:schemeClr>
              </a:solidFill>
            </a:endParaRPr>
          </a:p>
          <a:p>
            <a:pPr marL="0" indent="0">
              <a:buFontTx/>
              <a:buNone/>
              <a:defRPr/>
            </a:pPr>
            <a:endParaRPr lang="en-US" sz="1600" kern="0" dirty="0">
              <a:solidFill>
                <a:schemeClr val="accent6">
                  <a:lumMod val="50000"/>
                </a:schemeClr>
              </a:solidFill>
            </a:endParaRPr>
          </a:p>
          <a:p>
            <a:pPr marL="0" indent="0">
              <a:buFontTx/>
              <a:buNone/>
              <a:defRPr/>
            </a:pPr>
            <a:endParaRPr lang="en-US" sz="1600" kern="0" dirty="0">
              <a:solidFill>
                <a:schemeClr val="accent6">
                  <a:lumMod val="50000"/>
                </a:schemeClr>
              </a:solidFill>
            </a:endParaRPr>
          </a:p>
          <a:p>
            <a:pPr marL="0" indent="0">
              <a:buFontTx/>
              <a:buNone/>
              <a:defRPr/>
            </a:pPr>
            <a:endParaRPr lang="en-US" sz="1600" kern="0" dirty="0" smtClean="0">
              <a:solidFill>
                <a:schemeClr val="accent6">
                  <a:lumMod val="50000"/>
                </a:schemeClr>
              </a:solidFill>
            </a:endParaRPr>
          </a:p>
        </p:txBody>
      </p:sp>
      <p:pic>
        <p:nvPicPr>
          <p:cNvPr id="49156" name="Picture 7" descr="Facebook - latest news, pictures &amp; video - Mirror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98603">
            <a:off x="793750" y="3059113"/>
            <a:ext cx="251777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11" descr="Twitter - Apps on Google Pl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91841">
            <a:off x="6500813" y="3086100"/>
            <a:ext cx="1268412"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13" descr="Instagram - Wikipe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175" y="2971800"/>
            <a:ext cx="1760538"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TextBox 3"/>
          <p:cNvSpPr txBox="1">
            <a:spLocks noChangeArrowheads="1"/>
          </p:cNvSpPr>
          <p:nvPr/>
        </p:nvSpPr>
        <p:spPr bwMode="auto">
          <a:xfrm rot="684385">
            <a:off x="889000" y="4513263"/>
            <a:ext cx="1939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dirty="0" smtClean="0"/>
              <a:t>5400 </a:t>
            </a:r>
            <a:r>
              <a:rPr lang="en-US" altLang="en-US" dirty="0"/>
              <a:t>Followers</a:t>
            </a:r>
          </a:p>
        </p:txBody>
      </p:sp>
      <p:sp>
        <p:nvSpPr>
          <p:cNvPr id="49160" name="TextBox 9"/>
          <p:cNvSpPr txBox="1">
            <a:spLocks noChangeArrowheads="1"/>
          </p:cNvSpPr>
          <p:nvPr/>
        </p:nvSpPr>
        <p:spPr bwMode="auto">
          <a:xfrm>
            <a:off x="4067175" y="4886325"/>
            <a:ext cx="1939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2085 </a:t>
            </a:r>
            <a:r>
              <a:rPr lang="en-US" altLang="en-US" dirty="0"/>
              <a:t>Followers</a:t>
            </a:r>
          </a:p>
        </p:txBody>
      </p:sp>
      <p:sp>
        <p:nvSpPr>
          <p:cNvPr id="49161" name="TextBox 10"/>
          <p:cNvSpPr txBox="1">
            <a:spLocks noChangeArrowheads="1"/>
          </p:cNvSpPr>
          <p:nvPr/>
        </p:nvSpPr>
        <p:spPr bwMode="auto">
          <a:xfrm rot="-615592">
            <a:off x="6570663" y="4495800"/>
            <a:ext cx="1939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5843 </a:t>
            </a:r>
            <a:r>
              <a:rPr lang="en-US" altLang="en-US" dirty="0"/>
              <a:t>Followers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t>Social Media</a:t>
            </a:r>
          </a:p>
        </p:txBody>
      </p:sp>
      <p:pic>
        <p:nvPicPr>
          <p:cNvPr id="51203" name="Picture 2" descr="May be an image of d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5863" y="1524000"/>
            <a:ext cx="1692275"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descr="May be an image of one or more people, people standing, ball, outdoors and tre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819825">
            <a:off x="866775" y="1803400"/>
            <a:ext cx="2822575"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6" descr="May be an image of text that says 'UPDA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33396">
            <a:off x="5692775" y="1846263"/>
            <a:ext cx="27051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8" descr="May be an image of text that says 'ST. ANTHONY PD SUMMER SURVIVAL SCHOOL SAFETY CAMP 20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3487738"/>
            <a:ext cx="1770063"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304800"/>
            <a:ext cx="8229600" cy="1143000"/>
          </a:xfrm>
        </p:spPr>
        <p:txBody>
          <a:bodyPr/>
          <a:lstStyle/>
          <a:p>
            <a:pPr eaLnBrk="1" hangingPunct="1"/>
            <a:r>
              <a:rPr lang="en-US" altLang="en-US" smtClean="0"/>
              <a:t>Community Engagement</a:t>
            </a:r>
          </a:p>
        </p:txBody>
      </p:sp>
      <p:sp>
        <p:nvSpPr>
          <p:cNvPr id="10" name="Rectangle 3"/>
          <p:cNvSpPr txBox="1">
            <a:spLocks noChangeArrowheads="1"/>
          </p:cNvSpPr>
          <p:nvPr/>
        </p:nvSpPr>
        <p:spPr>
          <a:xfrm>
            <a:off x="609600" y="1447800"/>
            <a:ext cx="7924800" cy="4114800"/>
          </a:xfrm>
          <a:prstGeom prst="rect">
            <a:avLst/>
          </a:prstGeom>
        </p:spPr>
        <p:txBody>
          <a:bodyPr/>
          <a:lstStyle>
            <a:lvl1pPr marL="342900" indent="-342900" algn="l" rtl="0" eaLnBrk="0" fontAlgn="base" hangingPunct="0">
              <a:spcBef>
                <a:spcPct val="20000"/>
              </a:spcBef>
              <a:spcAft>
                <a:spcPct val="0"/>
              </a:spcAft>
              <a:buChar char="•"/>
              <a:defRPr sz="3200">
                <a:solidFill>
                  <a:srgbClr val="161645"/>
                </a:solidFill>
                <a:latin typeface="+mn-lt"/>
                <a:ea typeface="+mn-ea"/>
                <a:cs typeface="+mn-cs"/>
              </a:defRPr>
            </a:lvl1pPr>
            <a:lvl2pPr marL="742950" indent="-285750" algn="l" rtl="0" eaLnBrk="0" fontAlgn="base" hangingPunct="0">
              <a:spcBef>
                <a:spcPct val="20000"/>
              </a:spcBef>
              <a:spcAft>
                <a:spcPct val="0"/>
              </a:spcAft>
              <a:buChar char="–"/>
              <a:defRPr sz="2800">
                <a:solidFill>
                  <a:srgbClr val="161645"/>
                </a:solidFill>
                <a:latin typeface="+mn-lt"/>
              </a:defRPr>
            </a:lvl2pPr>
            <a:lvl3pPr marL="1143000" indent="-228600" algn="l" rtl="0" eaLnBrk="0" fontAlgn="base" hangingPunct="0">
              <a:spcBef>
                <a:spcPct val="20000"/>
              </a:spcBef>
              <a:spcAft>
                <a:spcPct val="0"/>
              </a:spcAft>
              <a:buChar char="•"/>
              <a:defRPr sz="2400">
                <a:solidFill>
                  <a:srgbClr val="161645"/>
                </a:solidFill>
                <a:latin typeface="+mn-lt"/>
              </a:defRPr>
            </a:lvl3pPr>
            <a:lvl4pPr marL="1600200" indent="-228600" algn="l" rtl="0" eaLnBrk="0" fontAlgn="base" hangingPunct="0">
              <a:spcBef>
                <a:spcPct val="20000"/>
              </a:spcBef>
              <a:spcAft>
                <a:spcPct val="0"/>
              </a:spcAft>
              <a:buChar char="–"/>
              <a:defRPr sz="2000">
                <a:solidFill>
                  <a:srgbClr val="161645"/>
                </a:solidFill>
                <a:latin typeface="+mn-lt"/>
              </a:defRPr>
            </a:lvl4pPr>
            <a:lvl5pPr marL="2057400" indent="-228600" algn="l" rtl="0" eaLnBrk="0" fontAlgn="base" hangingPunct="0">
              <a:spcBef>
                <a:spcPct val="20000"/>
              </a:spcBef>
              <a:spcAft>
                <a:spcPct val="0"/>
              </a:spcAft>
              <a:buChar char="»"/>
              <a:defRPr sz="2000">
                <a:solidFill>
                  <a:srgbClr val="161645"/>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933450" lvl="1" indent="-533400" eaLnBrk="1" hangingPunct="1">
              <a:defRPr/>
            </a:pPr>
            <a:endParaRPr lang="en-US" sz="2000" kern="0" dirty="0" smtClean="0">
              <a:solidFill>
                <a:schemeClr val="accent6">
                  <a:lumMod val="50000"/>
                </a:schemeClr>
              </a:solidFill>
            </a:endParaRPr>
          </a:p>
          <a:p>
            <a:pPr marL="0" indent="0" eaLnBrk="1" hangingPunct="1">
              <a:buFontTx/>
              <a:buNone/>
              <a:defRPr/>
            </a:pPr>
            <a:endParaRPr lang="en-US" sz="2400" kern="0" dirty="0" smtClean="0">
              <a:solidFill>
                <a:schemeClr val="accent6">
                  <a:lumMod val="50000"/>
                </a:schemeClr>
              </a:solidFill>
            </a:endParaRPr>
          </a:p>
          <a:p>
            <a:pPr marL="0" indent="0" eaLnBrk="1" hangingPunct="1">
              <a:buFontTx/>
              <a:buNone/>
              <a:defRPr/>
            </a:pPr>
            <a:endParaRPr lang="en-US" sz="2800" kern="0" dirty="0" smtClean="0">
              <a:solidFill>
                <a:schemeClr val="accent6">
                  <a:lumMod val="50000"/>
                </a:schemeClr>
              </a:solidFill>
            </a:endParaRPr>
          </a:p>
        </p:txBody>
      </p:sp>
      <p:pic>
        <p:nvPicPr>
          <p:cNvPr id="5325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250" y="1406525"/>
            <a:ext cx="8266113"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own Arrow 6"/>
          <p:cNvSpPr/>
          <p:nvPr/>
        </p:nvSpPr>
        <p:spPr>
          <a:xfrm>
            <a:off x="554038" y="876300"/>
            <a:ext cx="1073150" cy="3321050"/>
          </a:xfrm>
          <a:prstGeom prst="downArrow">
            <a:avLst/>
          </a:prstGeom>
          <a:solidFill>
            <a:srgbClr val="C00000"/>
          </a:solidFill>
        </p:spPr>
        <p:style>
          <a:lnRef idx="2">
            <a:schemeClr val="accent3">
              <a:shade val="50000"/>
            </a:schemeClr>
          </a:lnRef>
          <a:fillRef idx="1001">
            <a:schemeClr val="lt1"/>
          </a:fillRef>
          <a:effectRef idx="0">
            <a:schemeClr val="accent3"/>
          </a:effectRef>
          <a:fontRef idx="minor">
            <a:schemeClr val="lt1"/>
          </a:fontRef>
        </p:style>
        <p:txBody>
          <a:bodyPr anchor="ctr"/>
          <a:lstStyle/>
          <a:p>
            <a:pPr algn="ctr">
              <a:defRPr/>
            </a:pPr>
            <a:endParaRPr lang="en-US">
              <a:solidFill>
                <a:srgbClr val="FF0000"/>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smtClean="0"/>
              <a:t>Community Engagement</a:t>
            </a:r>
          </a:p>
        </p:txBody>
      </p:sp>
      <p:sp>
        <p:nvSpPr>
          <p:cNvPr id="55299" name="Rectangle 6"/>
          <p:cNvSpPr>
            <a:spLocks noGrp="1" noChangeArrowheads="1"/>
          </p:cNvSpPr>
          <p:nvPr>
            <p:ph type="body" sz="half" idx="1"/>
          </p:nvPr>
        </p:nvSpPr>
        <p:spPr bwMode="auto">
          <a:xfrm>
            <a:off x="555625" y="1938338"/>
            <a:ext cx="4930775" cy="3992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smtClean="0"/>
              <a:t>Every officer is a community engagement officer and every encounter is engagement</a:t>
            </a:r>
          </a:p>
          <a:p>
            <a:pPr eaLnBrk="1" hangingPunct="1"/>
            <a:r>
              <a:rPr lang="en-US" altLang="en-US" sz="2400" smtClean="0"/>
              <a:t>Team of four</a:t>
            </a:r>
          </a:p>
          <a:p>
            <a:pPr lvl="1" eaLnBrk="1" hangingPunct="1"/>
            <a:r>
              <a:rPr lang="en-US" altLang="en-US" sz="2000" smtClean="0"/>
              <a:t>Operates social media</a:t>
            </a:r>
          </a:p>
          <a:p>
            <a:pPr lvl="1" eaLnBrk="1" hangingPunct="1"/>
            <a:r>
              <a:rPr lang="en-US" altLang="en-US" sz="2000" smtClean="0"/>
              <a:t>Meets quarterly to plan</a:t>
            </a:r>
          </a:p>
          <a:p>
            <a:pPr lvl="1" eaLnBrk="1" hangingPunct="1"/>
            <a:r>
              <a:rPr lang="en-US" altLang="en-US" sz="2000" smtClean="0"/>
              <a:t>Organizes community events and presents to the public</a:t>
            </a:r>
          </a:p>
          <a:p>
            <a:pPr lvl="1" eaLnBrk="1" hangingPunct="1"/>
            <a:r>
              <a:rPr lang="en-US" altLang="en-US" sz="2000" smtClean="0"/>
              <a:t>Develops youth and other programs as a form of engagement and education</a:t>
            </a:r>
          </a:p>
        </p:txBody>
      </p:sp>
      <p:sp>
        <p:nvSpPr>
          <p:cNvPr id="55300" name="TextBox 1"/>
          <p:cNvSpPr txBox="1">
            <a:spLocks noChangeArrowheads="1"/>
          </p:cNvSpPr>
          <p:nvPr/>
        </p:nvSpPr>
        <p:spPr bwMode="auto">
          <a:xfrm>
            <a:off x="3810000" y="1447800"/>
            <a:ext cx="25606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a:t>Our Team</a:t>
            </a:r>
          </a:p>
        </p:txBody>
      </p:sp>
      <p:pic>
        <p:nvPicPr>
          <p:cNvPr id="5530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78463" y="1897063"/>
            <a:ext cx="3208337"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mtClean="0"/>
              <a:t>Community Engagement</a:t>
            </a:r>
          </a:p>
        </p:txBody>
      </p:sp>
      <p:sp>
        <p:nvSpPr>
          <p:cNvPr id="57347" name="Rectangle 6"/>
          <p:cNvSpPr>
            <a:spLocks noGrp="1" noChangeArrowheads="1"/>
          </p:cNvSpPr>
          <p:nvPr>
            <p:ph type="body" sz="half" idx="1"/>
          </p:nvPr>
        </p:nvSpPr>
        <p:spPr bwMode="auto">
          <a:xfrm>
            <a:off x="685800" y="1752600"/>
            <a:ext cx="4244975" cy="433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000" dirty="0" smtClean="0"/>
              <a:t>Collaboration with SA Community Services to present bicycle safety event</a:t>
            </a:r>
          </a:p>
          <a:p>
            <a:pPr eaLnBrk="1" hangingPunct="1"/>
            <a:r>
              <a:rPr lang="en-US" altLang="en-US" sz="2000" dirty="0" smtClean="0"/>
              <a:t>Annual Summer Survival School/Safety Camp instructing 30 incoming 4</a:t>
            </a:r>
            <a:r>
              <a:rPr lang="en-US" altLang="en-US" sz="2000" baseline="30000" dirty="0" smtClean="0"/>
              <a:t>th</a:t>
            </a:r>
            <a:r>
              <a:rPr lang="en-US" altLang="en-US" sz="2000" dirty="0" smtClean="0"/>
              <a:t> graders on topics such as bicycle safety, using 911, and fire safety</a:t>
            </a:r>
          </a:p>
          <a:p>
            <a:pPr eaLnBrk="1" hangingPunct="1"/>
            <a:r>
              <a:rPr lang="en-US" altLang="en-US" sz="2000" dirty="0" smtClean="0"/>
              <a:t>Speaking at Home Alone classes through Community Services</a:t>
            </a:r>
          </a:p>
        </p:txBody>
      </p:sp>
      <p:pic>
        <p:nvPicPr>
          <p:cNvPr id="77826" name="Picture 2" descr="May be an image of one or more people, people standing, outdoors and text that says 'J. SOU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5337" y="3917950"/>
            <a:ext cx="2700996" cy="2194560"/>
          </a:xfrm>
          <a:prstGeom prst="rect">
            <a:avLst/>
          </a:prstGeom>
          <a:noFill/>
          <a:scene3d>
            <a:camera prst="orthographicFront">
              <a:rot lat="1800000" lon="600000" rev="0"/>
            </a:camera>
            <a:lightRig rig="threePt" dir="t"/>
          </a:scene3d>
          <a:extLst>
            <a:ext uri="{909E8E84-426E-40DD-AFC4-6F175D3DCCD1}">
              <a14:hiddenFill xmlns:a14="http://schemas.microsoft.com/office/drawing/2010/main">
                <a:solidFill>
                  <a:srgbClr val="FFFFFF"/>
                </a:solidFill>
              </a14:hiddenFill>
            </a:ext>
          </a:extLst>
        </p:spPr>
      </p:pic>
      <p:pic>
        <p:nvPicPr>
          <p:cNvPr id="77828" name="Picture 4" descr="May be an image of child, standing and outdoo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5337" y="1733309"/>
            <a:ext cx="2175076" cy="2115912"/>
          </a:xfrm>
          <a:prstGeom prst="rect">
            <a:avLst/>
          </a:prstGeom>
          <a:noFill/>
          <a:scene3d>
            <a:camera prst="orthographicFront">
              <a:rot lat="0" lon="600000" rev="0"/>
            </a:camera>
            <a:lightRig rig="threePt" dir="t"/>
          </a:scene3d>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mtClean="0"/>
              <a:t>Community Engagement</a:t>
            </a:r>
          </a:p>
        </p:txBody>
      </p:sp>
      <p:sp>
        <p:nvSpPr>
          <p:cNvPr id="51203" name="Rectangle 6"/>
          <p:cNvSpPr>
            <a:spLocks noGrp="1" noChangeArrowheads="1"/>
          </p:cNvSpPr>
          <p:nvPr>
            <p:ph type="body" sz="half" idx="1"/>
          </p:nvPr>
        </p:nvSpPr>
        <p:spPr bwMode="auto">
          <a:xfrm>
            <a:off x="555625" y="1600200"/>
            <a:ext cx="5006975" cy="4330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defRPr/>
            </a:pPr>
            <a:r>
              <a:rPr lang="en-US" altLang="en-US" sz="2000" dirty="0" smtClean="0"/>
              <a:t>Partnered with Cub Foods to offer “Hot Dogs with Police and Fire” event</a:t>
            </a:r>
          </a:p>
          <a:p>
            <a:pPr eaLnBrk="1" hangingPunct="1">
              <a:defRPr/>
            </a:pPr>
            <a:r>
              <a:rPr lang="en-US" altLang="en-US" sz="2000" dirty="0" smtClean="0"/>
              <a:t>Hosted Cops Vs Kids Basketball game event</a:t>
            </a:r>
          </a:p>
          <a:p>
            <a:pPr eaLnBrk="1" hangingPunct="1">
              <a:defRPr/>
            </a:pPr>
            <a:r>
              <a:rPr lang="en-US" altLang="en-US" sz="2000" dirty="0" smtClean="0"/>
              <a:t>Scam Prevention Seminars</a:t>
            </a:r>
          </a:p>
          <a:p>
            <a:pPr eaLnBrk="1" hangingPunct="1">
              <a:defRPr/>
            </a:pPr>
            <a:r>
              <a:rPr lang="en-US" altLang="en-US" sz="2000" dirty="0" smtClean="0"/>
              <a:t>Education and engagement through Social Media</a:t>
            </a:r>
          </a:p>
          <a:p>
            <a:pPr eaLnBrk="1" hangingPunct="1">
              <a:defRPr/>
            </a:pPr>
            <a:r>
              <a:rPr lang="en-US" altLang="en-US" sz="2000" dirty="0" smtClean="0"/>
              <a:t>MN </a:t>
            </a:r>
            <a:r>
              <a:rPr lang="en-US" altLang="en-US" sz="2000" dirty="0" err="1" smtClean="0"/>
              <a:t>Nite</a:t>
            </a:r>
            <a:r>
              <a:rPr lang="en-US" altLang="en-US" sz="2000" dirty="0" smtClean="0"/>
              <a:t> to Unite</a:t>
            </a:r>
          </a:p>
          <a:p>
            <a:pPr eaLnBrk="1" hangingPunct="1">
              <a:defRPr/>
            </a:pPr>
            <a:r>
              <a:rPr lang="en-US" altLang="en-US" sz="2000" dirty="0" smtClean="0"/>
              <a:t>Smart911</a:t>
            </a:r>
          </a:p>
          <a:p>
            <a:pPr eaLnBrk="1" hangingPunct="1">
              <a:defRPr/>
            </a:pPr>
            <a:r>
              <a:rPr lang="en-US" altLang="en-US" sz="2000" dirty="0" err="1" smtClean="0"/>
              <a:t>CatGuards</a:t>
            </a:r>
            <a:r>
              <a:rPr lang="en-US" altLang="en-US" sz="2000" dirty="0" smtClean="0"/>
              <a:t> (Catalytic Converter Theft Prevention)</a:t>
            </a:r>
          </a:p>
          <a:p>
            <a:pPr marL="0" indent="0" eaLnBrk="1" hangingPunct="1">
              <a:buFontTx/>
              <a:buNone/>
              <a:defRPr/>
            </a:pPr>
            <a:endParaRPr lang="en-US" altLang="en-US" sz="2000" dirty="0" smtClean="0"/>
          </a:p>
        </p:txBody>
      </p:sp>
      <p:pic>
        <p:nvPicPr>
          <p:cNvPr id="5939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286000"/>
            <a:ext cx="27368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smtClean="0"/>
              <a:t>Body Worn Camera Program</a:t>
            </a:r>
          </a:p>
        </p:txBody>
      </p:sp>
      <p:sp>
        <p:nvSpPr>
          <p:cNvPr id="57347" name="Text Placeholder 2"/>
          <p:cNvSpPr>
            <a:spLocks noGrp="1"/>
          </p:cNvSpPr>
          <p:nvPr>
            <p:ph type="body" sz="half" idx="1"/>
          </p:nvPr>
        </p:nvSpPr>
        <p:spPr bwMode="auto">
          <a:xfrm>
            <a:off x="457200" y="1600200"/>
            <a:ext cx="45720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en-US" sz="1800" dirty="0" smtClean="0"/>
          </a:p>
          <a:p>
            <a:pPr>
              <a:defRPr/>
            </a:pPr>
            <a:r>
              <a:rPr lang="en-US" altLang="en-US" sz="2000" dirty="0" smtClean="0"/>
              <a:t>Fourth full year of implementation</a:t>
            </a:r>
          </a:p>
          <a:p>
            <a:pPr>
              <a:defRPr/>
            </a:pPr>
            <a:r>
              <a:rPr lang="en-US" altLang="en-US" sz="2000" dirty="0" smtClean="0"/>
              <a:t>Passed required biennial </a:t>
            </a:r>
            <a:r>
              <a:rPr lang="en-US" altLang="en-US" sz="2000" dirty="0"/>
              <a:t>audit </a:t>
            </a:r>
            <a:r>
              <a:rPr lang="en-US" altLang="en-US" sz="2000" dirty="0" smtClean="0"/>
              <a:t>conducted November 2022 with a 100% compliance </a:t>
            </a:r>
          </a:p>
          <a:p>
            <a:pPr>
              <a:defRPr/>
            </a:pPr>
            <a:r>
              <a:rPr lang="en-US" altLang="en-US" sz="2000" dirty="0" smtClean="0"/>
              <a:t>Continued monthly internal compliance checks: </a:t>
            </a:r>
          </a:p>
          <a:p>
            <a:pPr lvl="1">
              <a:defRPr/>
            </a:pPr>
            <a:r>
              <a:rPr lang="en-US" altLang="en-US" sz="2000" dirty="0" smtClean="0"/>
              <a:t>457 videos reviewed</a:t>
            </a:r>
          </a:p>
          <a:p>
            <a:pPr lvl="1">
              <a:defRPr/>
            </a:pPr>
            <a:r>
              <a:rPr lang="en-US" altLang="en-US" sz="2000" dirty="0" smtClean="0"/>
              <a:t>99.6% Compliance Rate</a:t>
            </a:r>
          </a:p>
          <a:p>
            <a:pPr>
              <a:defRPr/>
            </a:pPr>
            <a:r>
              <a:rPr lang="en-US" altLang="en-US" sz="2000" dirty="0" smtClean="0"/>
              <a:t>Video reviewed in all Use of Force incidences and allegations of officer misconduct. </a:t>
            </a:r>
          </a:p>
          <a:p>
            <a:pPr>
              <a:defRPr/>
            </a:pPr>
            <a:r>
              <a:rPr lang="en-US" altLang="en-US" sz="2000" dirty="0" smtClean="0"/>
              <a:t>Next biennial audit: November 2024</a:t>
            </a:r>
          </a:p>
          <a:p>
            <a:pPr marL="0" indent="0">
              <a:buFontTx/>
              <a:buNone/>
              <a:defRPr/>
            </a:pPr>
            <a:endParaRPr lang="en-US" altLang="en-US" sz="1800" dirty="0" smtClean="0"/>
          </a:p>
        </p:txBody>
      </p:sp>
      <p:pic>
        <p:nvPicPr>
          <p:cNvPr id="61444" name="Content Placeholder 2"/>
          <p:cNvPicPr>
            <a:picLocks noGrp="1"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6553200" y="1524000"/>
            <a:ext cx="1943100" cy="259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862388"/>
            <a:ext cx="2584450"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Department Summary</a:t>
            </a:r>
          </a:p>
        </p:txBody>
      </p:sp>
      <p:sp>
        <p:nvSpPr>
          <p:cNvPr id="22531" name="Text Placeholder 3"/>
          <p:cNvSpPr>
            <a:spLocks noGrp="1"/>
          </p:cNvSpPr>
          <p:nvPr>
            <p:ph type="body" idx="1"/>
          </p:nvPr>
        </p:nvSpPr>
        <p:spPr bwMode="auto">
          <a:xfrm>
            <a:off x="531813" y="1417638"/>
            <a:ext cx="4040187" cy="63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mtClean="0"/>
              <a:t>Department Strength</a:t>
            </a:r>
          </a:p>
        </p:txBody>
      </p:sp>
      <p:sp>
        <p:nvSpPr>
          <p:cNvPr id="22532" name="Content Placeholder 2"/>
          <p:cNvSpPr>
            <a:spLocks noGrp="1"/>
          </p:cNvSpPr>
          <p:nvPr>
            <p:ph sz="half" idx="2"/>
          </p:nvPr>
        </p:nvSpPr>
        <p:spPr bwMode="auto">
          <a:xfrm>
            <a:off x="457200" y="2057400"/>
            <a:ext cx="4419600" cy="4149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dirty="0" smtClean="0"/>
              <a:t>20 - Full Time Police Officers (4 contract)</a:t>
            </a:r>
          </a:p>
          <a:p>
            <a:pPr>
              <a:defRPr/>
            </a:pPr>
            <a:r>
              <a:rPr lang="en-US" altLang="en-US" dirty="0"/>
              <a:t>4</a:t>
            </a:r>
            <a:r>
              <a:rPr lang="en-US" altLang="en-US" dirty="0" smtClean="0"/>
              <a:t> - Volunteer Reserve Officers (Authorized for 14)</a:t>
            </a:r>
          </a:p>
          <a:p>
            <a:pPr>
              <a:defRPr/>
            </a:pPr>
            <a:r>
              <a:rPr lang="en-US" altLang="en-US" dirty="0" smtClean="0"/>
              <a:t>1 - Full Time Community Service Officer</a:t>
            </a:r>
          </a:p>
          <a:p>
            <a:pPr>
              <a:defRPr/>
            </a:pPr>
            <a:r>
              <a:rPr lang="en-US" altLang="en-US" dirty="0" smtClean="0"/>
              <a:t>2 - Full Time Civilian Support Staff</a:t>
            </a:r>
          </a:p>
          <a:p>
            <a:pPr marL="0" indent="0">
              <a:buFontTx/>
              <a:buNone/>
              <a:defRPr/>
            </a:pPr>
            <a:endParaRPr lang="en-US" altLang="en-US" dirty="0" smtClean="0"/>
          </a:p>
          <a:p>
            <a:pPr>
              <a:defRPr/>
            </a:pPr>
            <a:endParaRPr lang="en-US" altLang="en-US" dirty="0" smtClean="0"/>
          </a:p>
        </p:txBody>
      </p:sp>
      <p:sp>
        <p:nvSpPr>
          <p:cNvPr id="22533" name="Text Placeholder 4"/>
          <p:cNvSpPr>
            <a:spLocks noGrp="1"/>
          </p:cNvSpPr>
          <p:nvPr>
            <p:ph type="body" sz="quarter" idx="3"/>
          </p:nvPr>
        </p:nvSpPr>
        <p:spPr bwMode="auto">
          <a:xfrm>
            <a:off x="4953000" y="1417638"/>
            <a:ext cx="3733800" cy="63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mtClean="0"/>
              <a:t>Department Fleet</a:t>
            </a:r>
          </a:p>
        </p:txBody>
      </p:sp>
      <p:sp>
        <p:nvSpPr>
          <p:cNvPr id="22534" name="Content Placeholder 5"/>
          <p:cNvSpPr>
            <a:spLocks noGrp="1"/>
          </p:cNvSpPr>
          <p:nvPr>
            <p:ph sz="quarter" idx="4"/>
          </p:nvPr>
        </p:nvSpPr>
        <p:spPr bwMode="auto">
          <a:xfrm>
            <a:off x="4876800" y="2174875"/>
            <a:ext cx="3810000" cy="3951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6 - Marked Squads</a:t>
            </a:r>
          </a:p>
          <a:p>
            <a:r>
              <a:rPr lang="en-US" altLang="en-US" smtClean="0"/>
              <a:t>1 - Marked Reserve Unit</a:t>
            </a:r>
          </a:p>
          <a:p>
            <a:r>
              <a:rPr lang="en-US" altLang="en-US" smtClean="0"/>
              <a:t>1 - Marked CSO Unit</a:t>
            </a:r>
          </a:p>
          <a:p>
            <a:r>
              <a:rPr lang="en-US" altLang="en-US" smtClean="0"/>
              <a:t>5 – Passenger vehicles assigned to Chief, Captain, Detective &amp; Special Detail</a:t>
            </a:r>
          </a:p>
          <a:p>
            <a:endParaRPr lang="en-US" alt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4"/>
          <p:cNvSpPr>
            <a:spLocks noGrp="1"/>
          </p:cNvSpPr>
          <p:nvPr>
            <p:ph type="title"/>
          </p:nvPr>
        </p:nvSpPr>
        <p:spPr/>
        <p:txBody>
          <a:bodyPr/>
          <a:lstStyle/>
          <a:p>
            <a:r>
              <a:rPr lang="en-US" altLang="en-US" smtClean="0"/>
              <a:t>Progress Report</a:t>
            </a:r>
          </a:p>
        </p:txBody>
      </p:sp>
      <p:sp>
        <p:nvSpPr>
          <p:cNvPr id="5" name="Content Placeholder 2"/>
          <p:cNvSpPr>
            <a:spLocks noGrp="1"/>
          </p:cNvSpPr>
          <p:nvPr>
            <p:ph idx="1"/>
          </p:nvPr>
        </p:nvSpPr>
        <p:spPr/>
        <p:txBody>
          <a:bodyPr>
            <a:normAutofit fontScale="40000" lnSpcReduction="20000"/>
          </a:bodyPr>
          <a:lstStyle/>
          <a:p>
            <a:pPr lvl="0"/>
            <a:r>
              <a:rPr lang="en-US" sz="3400" dirty="0"/>
              <a:t>Continued performing Body Worn Camera (BWC) internal monthly auditing all officer’s Body Worn Camera’s. </a:t>
            </a:r>
            <a:r>
              <a:rPr lang="en-US" sz="3400" dirty="0" smtClean="0"/>
              <a:t> </a:t>
            </a:r>
          </a:p>
          <a:p>
            <a:pPr marL="0" lvl="0" indent="0">
              <a:buNone/>
            </a:pPr>
            <a:endParaRPr lang="en-US" sz="3400" dirty="0"/>
          </a:p>
          <a:p>
            <a:pPr lvl="0"/>
            <a:r>
              <a:rPr lang="en-US" sz="3400" dirty="0"/>
              <a:t>Contracted with an auditor to conduct an independent audit of the St. Anthony Police Department’s Portable Recording System </a:t>
            </a:r>
            <a:r>
              <a:rPr lang="en-US" sz="3400" dirty="0" smtClean="0"/>
              <a:t>(</a:t>
            </a:r>
            <a:r>
              <a:rPr lang="en-US" sz="3400" dirty="0"/>
              <a:t>B</a:t>
            </a:r>
            <a:r>
              <a:rPr lang="en-US" sz="3400" dirty="0" smtClean="0"/>
              <a:t>ody Worn </a:t>
            </a:r>
            <a:r>
              <a:rPr lang="en-US" sz="3400" dirty="0"/>
              <a:t>C</a:t>
            </a:r>
            <a:r>
              <a:rPr lang="en-US" sz="3400" dirty="0" smtClean="0"/>
              <a:t>ameras </a:t>
            </a:r>
            <a:r>
              <a:rPr lang="en-US" sz="3400" dirty="0"/>
              <a:t>(BWCs)) on October 27, 2022. The objective of the audit was to verify St. Anthony Police Department’s compliance with Minnesota Statutes §§13.825 and 626.8473. No discrepancies were noted.  Finding presented to St. Anthony City Council, the members of the State Legislative Commission on Data Practices and Personal Data Privacy</a:t>
            </a:r>
            <a:r>
              <a:rPr lang="en-US" sz="3400" dirty="0" smtClean="0"/>
              <a:t>.</a:t>
            </a:r>
          </a:p>
          <a:p>
            <a:pPr lvl="0"/>
            <a:endParaRPr lang="en-US" sz="3400" dirty="0"/>
          </a:p>
          <a:p>
            <a:pPr lvl="0"/>
            <a:r>
              <a:rPr lang="en-US" sz="3400" dirty="0"/>
              <a:t>January 2022 signed service agreements and began yearlong project of transitioning to a new Records Management System (RMS) platform.  Target completion for data migration, system integration and staff training second quarter of 2023.  </a:t>
            </a:r>
            <a:endParaRPr lang="en-US" sz="3400" dirty="0" smtClean="0"/>
          </a:p>
          <a:p>
            <a:pPr lvl="0"/>
            <a:endParaRPr lang="en-US" sz="3400" dirty="0"/>
          </a:p>
          <a:p>
            <a:pPr lvl="0"/>
            <a:r>
              <a:rPr lang="en-US" sz="3400" dirty="0"/>
              <a:t>Implemented officer training based on protocols for investigating sexual assault cases as set forth by the MN POST Board.  Training created 2020.  </a:t>
            </a:r>
            <a:endParaRPr lang="en-US" sz="3400" dirty="0" smtClean="0"/>
          </a:p>
          <a:p>
            <a:pPr lvl="0"/>
            <a:endParaRPr lang="en-US" sz="3400" dirty="0"/>
          </a:p>
          <a:p>
            <a:pPr lvl="0"/>
            <a:r>
              <a:rPr lang="en-US" sz="3400" dirty="0"/>
              <a:t>Continued training and employee development related to the department policy/procedure manual.  Issue daily training bulletins that expanded officer knowledge and awareness pertaining to policy, applicable State/Federal and changes as a result of case law rulings</a:t>
            </a:r>
            <a:r>
              <a:rPr lang="en-US" sz="3400" dirty="0" smtClean="0"/>
              <a:t>.</a:t>
            </a:r>
            <a:r>
              <a:rPr lang="en-US" sz="2000" dirty="0" smtClean="0"/>
              <a:t> </a:t>
            </a:r>
            <a:endParaRPr lang="en-US" sz="2000" dirty="0"/>
          </a:p>
          <a:p>
            <a:pPr lvl="1">
              <a:defRPr/>
            </a:pPr>
            <a:endParaRPr lang="en-US" dirty="0" smtClean="0">
              <a:solidFill>
                <a:schemeClr val="accent6">
                  <a:lumMod val="50000"/>
                </a:schemeClr>
              </a:solidFill>
            </a:endParaRPr>
          </a:p>
          <a:p>
            <a:pPr lvl="1">
              <a:defRPr/>
            </a:pPr>
            <a:endParaRPr lang="en-US" dirty="0" smtClean="0">
              <a:solidFill>
                <a:schemeClr val="accent6">
                  <a:lumMod val="50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4"/>
          <p:cNvSpPr>
            <a:spLocks noGrp="1"/>
          </p:cNvSpPr>
          <p:nvPr>
            <p:ph type="title"/>
          </p:nvPr>
        </p:nvSpPr>
        <p:spPr/>
        <p:txBody>
          <a:bodyPr/>
          <a:lstStyle/>
          <a:p>
            <a:r>
              <a:rPr lang="en-US" altLang="en-US" smtClean="0"/>
              <a:t>Progress Report</a:t>
            </a:r>
          </a:p>
        </p:txBody>
      </p:sp>
      <p:sp>
        <p:nvSpPr>
          <p:cNvPr id="5" name="Content Placeholder 5"/>
          <p:cNvSpPr>
            <a:spLocks noGrp="1"/>
          </p:cNvSpPr>
          <p:nvPr>
            <p:ph idx="1"/>
          </p:nvPr>
        </p:nvSpPr>
        <p:spPr>
          <a:xfrm>
            <a:off x="76200" y="1066800"/>
            <a:ext cx="8229600" cy="4800600"/>
          </a:xfrm>
        </p:spPr>
        <p:txBody>
          <a:bodyPr/>
          <a:lstStyle/>
          <a:p>
            <a:pPr marL="457200" lvl="1" indent="0">
              <a:buNone/>
              <a:defRPr/>
            </a:pPr>
            <a:endParaRPr lang="en-US" sz="1800" dirty="0" smtClean="0">
              <a:solidFill>
                <a:schemeClr val="accent6">
                  <a:lumMod val="50000"/>
                </a:schemeClr>
              </a:solidFill>
            </a:endParaRPr>
          </a:p>
          <a:p>
            <a:pPr lvl="1">
              <a:defRPr/>
            </a:pPr>
            <a:r>
              <a:rPr lang="en-US" sz="1900" dirty="0"/>
              <a:t>Completed officer training that emphasizes officer skill development in areas associated to mental health concerns, de-escalation strategies and community relations.</a:t>
            </a:r>
          </a:p>
          <a:p>
            <a:pPr lvl="1">
              <a:defRPr/>
            </a:pPr>
            <a:r>
              <a:rPr lang="en-US" sz="1900" dirty="0"/>
              <a:t>Completed department training utilizing Integrating Communications, Assessment and Tactics (I.C.A.T.) into officer development and training.  Focus on training platforms related to Use of Force, Emergency Medical Responder (EMR), Firearms and responding to persons in crisis.  </a:t>
            </a:r>
          </a:p>
          <a:p>
            <a:pPr lvl="1">
              <a:defRPr/>
            </a:pPr>
            <a:r>
              <a:rPr lang="en-US" sz="1900" dirty="0"/>
              <a:t>Continued professional development of first line supervisors, as well as Office Manager, </a:t>
            </a:r>
            <a:r>
              <a:rPr lang="en-US" sz="1900" dirty="0" smtClean="0"/>
              <a:t>Officer Support Specialist, Lieutenant</a:t>
            </a:r>
            <a:r>
              <a:rPr lang="en-US" sz="1900" dirty="0"/>
              <a:t>, Captain &amp; Police Chief. </a:t>
            </a:r>
          </a:p>
          <a:p>
            <a:pPr lvl="1">
              <a:defRPr/>
            </a:pPr>
            <a:r>
              <a:rPr lang="en-US" sz="1900" dirty="0"/>
              <a:t>All officers completed League of MN Cities, MN POST Board approved, </a:t>
            </a:r>
            <a:r>
              <a:rPr lang="en-US" sz="1900" dirty="0" smtClean="0"/>
              <a:t>2022 </a:t>
            </a:r>
            <a:r>
              <a:rPr lang="en-US" sz="1900" dirty="0"/>
              <a:t>"Patrol Online" training for officers</a:t>
            </a:r>
            <a:r>
              <a:rPr lang="en-US" sz="1900" dirty="0" smtClean="0"/>
              <a:t>.</a:t>
            </a:r>
          </a:p>
          <a:p>
            <a:pPr lvl="1">
              <a:defRPr/>
            </a:pPr>
            <a:r>
              <a:rPr lang="en-US" sz="2000" dirty="0" smtClean="0"/>
              <a:t>Adjusted </a:t>
            </a:r>
            <a:r>
              <a:rPr lang="en-US" sz="2000" dirty="0"/>
              <a:t>Detective assignment tenure to allow for additional depth within the Investigative Unit. </a:t>
            </a:r>
          </a:p>
          <a:p>
            <a:pPr lvl="1">
              <a:defRPr/>
            </a:pPr>
            <a:endParaRPr lang="en-US" sz="1900" dirty="0"/>
          </a:p>
          <a:p>
            <a:pPr marL="457200" lvl="1" indent="0">
              <a:buFontTx/>
              <a:buNone/>
              <a:defRPr/>
            </a:pPr>
            <a:endParaRPr lang="en-US" sz="1800" dirty="0" smtClean="0">
              <a:solidFill>
                <a:schemeClr val="accent6">
                  <a:lumMod val="50000"/>
                </a:schemeClr>
              </a:solidFill>
            </a:endParaRPr>
          </a:p>
          <a:p>
            <a:pPr lvl="1">
              <a:defRPr/>
            </a:pPr>
            <a:endParaRPr lang="en-US" altLang="en-US" sz="1800" dirty="0">
              <a:solidFill>
                <a:schemeClr val="accent6">
                  <a:lumMod val="50000"/>
                </a:schemeClr>
              </a:solidFill>
            </a:endParaRPr>
          </a:p>
          <a:p>
            <a:pPr lvl="1">
              <a:defRPr/>
            </a:pPr>
            <a:endParaRPr lang="en-US" sz="2000" dirty="0" smtClean="0">
              <a:solidFill>
                <a:schemeClr val="accent6">
                  <a:lumMod val="50000"/>
                </a:schemeClr>
              </a:solidFill>
            </a:endParaRPr>
          </a:p>
          <a:p>
            <a:pPr marL="457200" lvl="1" indent="0">
              <a:buFontTx/>
              <a:buNone/>
              <a:defRPr/>
            </a:pPr>
            <a:endParaRPr lang="en-US" dirty="0" smtClean="0">
              <a:solidFill>
                <a:schemeClr val="accent6">
                  <a:lumMod val="50000"/>
                </a:schemeClr>
              </a:solidFill>
            </a:endParaRPr>
          </a:p>
          <a:p>
            <a:pPr lvl="1">
              <a:defRPr/>
            </a:pPr>
            <a:endParaRPr lang="en-US" dirty="0" smtClean="0">
              <a:solidFill>
                <a:schemeClr val="accent6">
                  <a:lumMod val="50000"/>
                </a:schemeClr>
              </a:solidFill>
            </a:endParaRPr>
          </a:p>
          <a:p>
            <a:pPr>
              <a:defRPr/>
            </a:pPr>
            <a:endParaRPr lang="en-US" dirty="0">
              <a:solidFill>
                <a:schemeClr val="accent6">
                  <a:lumMod val="5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4"/>
          <p:cNvSpPr>
            <a:spLocks noGrp="1"/>
          </p:cNvSpPr>
          <p:nvPr>
            <p:ph type="title"/>
          </p:nvPr>
        </p:nvSpPr>
        <p:spPr>
          <a:xfrm>
            <a:off x="457200" y="228600"/>
            <a:ext cx="8229600" cy="1020762"/>
          </a:xfrm>
        </p:spPr>
        <p:txBody>
          <a:bodyPr/>
          <a:lstStyle/>
          <a:p>
            <a:r>
              <a:rPr lang="en-US" altLang="en-US" dirty="0" smtClean="0"/>
              <a:t>Progress Report</a:t>
            </a:r>
          </a:p>
        </p:txBody>
      </p:sp>
      <p:sp>
        <p:nvSpPr>
          <p:cNvPr id="5" name="Content Placeholder 5"/>
          <p:cNvSpPr>
            <a:spLocks noGrp="1"/>
          </p:cNvSpPr>
          <p:nvPr>
            <p:ph idx="1"/>
          </p:nvPr>
        </p:nvSpPr>
        <p:spPr>
          <a:xfrm>
            <a:off x="152400" y="990600"/>
            <a:ext cx="8229600" cy="4525963"/>
          </a:xfrm>
        </p:spPr>
        <p:txBody>
          <a:bodyPr/>
          <a:lstStyle/>
          <a:p>
            <a:pPr lvl="1">
              <a:defRPr/>
            </a:pPr>
            <a:endParaRPr lang="en-US" sz="1800" dirty="0" smtClean="0">
              <a:solidFill>
                <a:schemeClr val="accent6">
                  <a:lumMod val="50000"/>
                </a:schemeClr>
              </a:solidFill>
            </a:endParaRPr>
          </a:p>
          <a:p>
            <a:pPr lvl="1">
              <a:defRPr/>
            </a:pPr>
            <a:r>
              <a:rPr lang="en-US" sz="1900" dirty="0" smtClean="0"/>
              <a:t>Created an interface that allows the automated transfer of digital media to the Ramsey County Attorney’s Office.</a:t>
            </a:r>
            <a:r>
              <a:rPr lang="en-US" sz="1900" dirty="0" smtClean="0">
                <a:solidFill>
                  <a:srgbClr val="FF0000"/>
                </a:solidFill>
              </a:rPr>
              <a:t> </a:t>
            </a:r>
          </a:p>
          <a:p>
            <a:pPr lvl="1">
              <a:defRPr/>
            </a:pPr>
            <a:r>
              <a:rPr lang="en-US" sz="1900" dirty="0" smtClean="0"/>
              <a:t>Continued </a:t>
            </a:r>
            <a:r>
              <a:rPr lang="en-US" sz="1900" dirty="0"/>
              <a:t>to evaluate methods for implementing online reporting for selected offenses. </a:t>
            </a:r>
            <a:endParaRPr lang="en-US" sz="1900" dirty="0" smtClean="0"/>
          </a:p>
          <a:p>
            <a:pPr lvl="1">
              <a:defRPr/>
            </a:pPr>
            <a:r>
              <a:rPr lang="en-US" sz="1900" dirty="0" smtClean="0"/>
              <a:t>Maintained </a:t>
            </a:r>
            <a:r>
              <a:rPr lang="en-US" sz="1900" dirty="0"/>
              <a:t>police department membership with city wide involvement in the Government Alliance on Race and Equity.</a:t>
            </a:r>
          </a:p>
          <a:p>
            <a:pPr lvl="1">
              <a:defRPr/>
            </a:pPr>
            <a:r>
              <a:rPr lang="en-US" sz="1900" dirty="0"/>
              <a:t>Offered medicine disposal drop box services.  Collected </a:t>
            </a:r>
            <a:r>
              <a:rPr lang="en-US" sz="1900" dirty="0" smtClean="0"/>
              <a:t>455.20 </a:t>
            </a:r>
            <a:r>
              <a:rPr lang="en-US" sz="1900" dirty="0" err="1"/>
              <a:t>lbs</a:t>
            </a:r>
            <a:r>
              <a:rPr lang="en-US" sz="1900" dirty="0"/>
              <a:t> of pharmaceuticals and packaging.  </a:t>
            </a:r>
            <a:endParaRPr lang="en-US" sz="1900" dirty="0" smtClean="0"/>
          </a:p>
          <a:p>
            <a:pPr lvl="1">
              <a:defRPr/>
            </a:pPr>
            <a:r>
              <a:rPr lang="en-US" sz="2000" dirty="0" smtClean="0"/>
              <a:t>Hired </a:t>
            </a:r>
            <a:r>
              <a:rPr lang="en-US" sz="2000" dirty="0"/>
              <a:t>for vacancy at the position of Community Service Officer (CSO</a:t>
            </a:r>
            <a:r>
              <a:rPr lang="en-US" sz="2000" dirty="0" smtClean="0"/>
              <a:t>).</a:t>
            </a:r>
          </a:p>
          <a:p>
            <a:pPr lvl="1">
              <a:defRPr/>
            </a:pPr>
            <a:r>
              <a:rPr lang="en-US" sz="2000" dirty="0"/>
              <a:t>Hired for </a:t>
            </a:r>
            <a:r>
              <a:rPr lang="en-US" sz="2000" dirty="0" smtClean="0"/>
              <a:t>three vacancies at </a:t>
            </a:r>
            <a:r>
              <a:rPr lang="en-US" sz="2000" dirty="0"/>
              <a:t>the position </a:t>
            </a:r>
            <a:r>
              <a:rPr lang="en-US" sz="2000" dirty="0" smtClean="0"/>
              <a:t>of police officer. </a:t>
            </a:r>
          </a:p>
          <a:p>
            <a:pPr lvl="1">
              <a:defRPr/>
            </a:pPr>
            <a:r>
              <a:rPr lang="en-US" sz="2000" dirty="0" smtClean="0"/>
              <a:t>Created </a:t>
            </a:r>
            <a:r>
              <a:rPr lang="en-US" sz="2000" dirty="0"/>
              <a:t>a hiring and staffing plan as we look to staffing needs in the next </a:t>
            </a:r>
            <a:r>
              <a:rPr lang="en-US" sz="2000" dirty="0" smtClean="0"/>
              <a:t>1-5 </a:t>
            </a:r>
            <a:r>
              <a:rPr lang="en-US" sz="2000" dirty="0"/>
              <a:t>years due to </a:t>
            </a:r>
            <a:r>
              <a:rPr lang="en-US" sz="2000" dirty="0" smtClean="0"/>
              <a:t>increased staffing needs and pending </a:t>
            </a:r>
            <a:r>
              <a:rPr lang="en-US" sz="2000" dirty="0"/>
              <a:t>retirements. </a:t>
            </a:r>
          </a:p>
          <a:p>
            <a:pPr lvl="1">
              <a:defRPr/>
            </a:pPr>
            <a:endParaRPr lang="en-US" sz="2000" dirty="0"/>
          </a:p>
          <a:p>
            <a:pPr lvl="1">
              <a:defRPr/>
            </a:pPr>
            <a:endParaRPr lang="en-US" sz="1900" dirty="0" smtClean="0"/>
          </a:p>
          <a:p>
            <a:pPr marL="457200" lvl="1" indent="0">
              <a:buFontTx/>
              <a:buNone/>
              <a:defRPr/>
            </a:pPr>
            <a:endParaRPr lang="en-US" sz="1800" dirty="0" smtClean="0">
              <a:solidFill>
                <a:schemeClr val="accent6">
                  <a:lumMod val="50000"/>
                </a:schemeClr>
              </a:solidFill>
            </a:endParaRPr>
          </a:p>
          <a:p>
            <a:pPr lvl="1">
              <a:defRPr/>
            </a:pPr>
            <a:endParaRPr lang="en-US" altLang="en-US" sz="1800" dirty="0">
              <a:solidFill>
                <a:schemeClr val="accent6">
                  <a:lumMod val="50000"/>
                </a:schemeClr>
              </a:solidFill>
            </a:endParaRPr>
          </a:p>
          <a:p>
            <a:pPr lvl="1">
              <a:defRPr/>
            </a:pPr>
            <a:endParaRPr lang="en-US" sz="2000" dirty="0" smtClean="0">
              <a:solidFill>
                <a:schemeClr val="accent6">
                  <a:lumMod val="50000"/>
                </a:schemeClr>
              </a:solidFill>
            </a:endParaRPr>
          </a:p>
          <a:p>
            <a:pPr marL="457200" lvl="1" indent="0">
              <a:buFontTx/>
              <a:buNone/>
              <a:defRPr/>
            </a:pPr>
            <a:endParaRPr lang="en-US" dirty="0" smtClean="0">
              <a:solidFill>
                <a:schemeClr val="accent6">
                  <a:lumMod val="50000"/>
                </a:schemeClr>
              </a:solidFill>
            </a:endParaRPr>
          </a:p>
          <a:p>
            <a:pPr lvl="1">
              <a:defRPr/>
            </a:pPr>
            <a:endParaRPr lang="en-US" dirty="0" smtClean="0">
              <a:solidFill>
                <a:schemeClr val="accent6">
                  <a:lumMod val="50000"/>
                </a:schemeClr>
              </a:solidFill>
            </a:endParaRPr>
          </a:p>
          <a:p>
            <a:pPr>
              <a:defRPr/>
            </a:pPr>
            <a:endParaRPr lang="en-US" dirty="0">
              <a:solidFill>
                <a:schemeClr val="accent6">
                  <a:lumMod val="50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4"/>
          <p:cNvSpPr>
            <a:spLocks noGrp="1"/>
          </p:cNvSpPr>
          <p:nvPr>
            <p:ph type="title"/>
          </p:nvPr>
        </p:nvSpPr>
        <p:spPr/>
        <p:txBody>
          <a:bodyPr/>
          <a:lstStyle/>
          <a:p>
            <a:r>
              <a:rPr lang="en-US" altLang="en-US" smtClean="0"/>
              <a:t>What’s On Deck</a:t>
            </a:r>
          </a:p>
        </p:txBody>
      </p:sp>
      <p:sp>
        <p:nvSpPr>
          <p:cNvPr id="61443" name="Content Placeholder 5"/>
          <p:cNvSpPr>
            <a:spLocks noGrp="1"/>
          </p:cNvSpPr>
          <p:nvPr>
            <p:ph idx="1"/>
          </p:nvPr>
        </p:nvSpPr>
        <p:spPr bwMode="auto">
          <a:xfrm>
            <a:off x="457200" y="1447800"/>
            <a:ext cx="8229600" cy="46783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defRPr/>
            </a:pPr>
            <a:r>
              <a:rPr lang="en-US" sz="1800" dirty="0" smtClean="0"/>
              <a:t>Continue work on data sharing pilot project with the Ramsey County Attorney’s Office and assist with onboarding other police agencies.  </a:t>
            </a:r>
            <a:endParaRPr lang="en-US" sz="1800" dirty="0"/>
          </a:p>
          <a:p>
            <a:pPr lvl="1">
              <a:defRPr/>
            </a:pPr>
            <a:r>
              <a:rPr lang="en-US" sz="1800" dirty="0"/>
              <a:t>December 2021/January 2022 signed service agreements and began yearlong project of transitioning to a new Records Management System (RMS) platform.  Target completion </a:t>
            </a:r>
            <a:r>
              <a:rPr lang="en-US" sz="1800" dirty="0" smtClean="0"/>
              <a:t>July </a:t>
            </a:r>
            <a:r>
              <a:rPr lang="en-US" sz="1800" dirty="0"/>
              <a:t>2023.  </a:t>
            </a:r>
            <a:endParaRPr lang="en-US" sz="1800" dirty="0" smtClean="0"/>
          </a:p>
          <a:p>
            <a:pPr lvl="1">
              <a:defRPr/>
            </a:pPr>
            <a:r>
              <a:rPr lang="en-US" sz="1800" dirty="0" smtClean="0"/>
              <a:t>Identify </a:t>
            </a:r>
            <a:r>
              <a:rPr lang="en-US" sz="1800" dirty="0"/>
              <a:t>and hire two qualified and eligible to be licensed candidates for full time police patrol officer positions.  </a:t>
            </a:r>
          </a:p>
          <a:p>
            <a:pPr lvl="1">
              <a:defRPr/>
            </a:pPr>
            <a:r>
              <a:rPr lang="en-US" sz="1800" dirty="0" smtClean="0"/>
              <a:t>Integrate </a:t>
            </a:r>
            <a:r>
              <a:rPr lang="en-US" sz="1800" dirty="0"/>
              <a:t>our stolen property records to allow Ramsey County and Hennepin County dispatch centers the ability to enter or cancel stolen or recovered property after business hours.  </a:t>
            </a:r>
            <a:endParaRPr lang="en-US" sz="1800" dirty="0" smtClean="0"/>
          </a:p>
          <a:p>
            <a:pPr lvl="1">
              <a:defRPr/>
            </a:pPr>
            <a:r>
              <a:rPr lang="en-US" sz="1800" dirty="0" smtClean="0"/>
              <a:t>Create </a:t>
            </a:r>
            <a:r>
              <a:rPr lang="en-US" sz="1800" dirty="0"/>
              <a:t>an interface that allows the automated transfer of digital media to the </a:t>
            </a:r>
            <a:r>
              <a:rPr lang="en-US" sz="1800" dirty="0" smtClean="0"/>
              <a:t>City </a:t>
            </a:r>
            <a:r>
              <a:rPr lang="en-US" sz="1800" dirty="0"/>
              <a:t>Attorney’s Office.</a:t>
            </a:r>
            <a:r>
              <a:rPr lang="en-US" sz="1800" dirty="0">
                <a:solidFill>
                  <a:srgbClr val="FF0000"/>
                </a:solidFill>
              </a:rPr>
              <a:t> </a:t>
            </a:r>
          </a:p>
          <a:p>
            <a:pPr lvl="1">
              <a:defRPr/>
            </a:pPr>
            <a:r>
              <a:rPr lang="en-US" sz="1800" dirty="0" smtClean="0">
                <a:solidFill>
                  <a:schemeClr val="accent6">
                    <a:lumMod val="50000"/>
                  </a:schemeClr>
                </a:solidFill>
              </a:rPr>
              <a:t>Partnered with Hyundai and Kia to obtain free steering wheel locks for residents.</a:t>
            </a:r>
            <a:endParaRPr lang="en-US" sz="1800" dirty="0">
              <a:solidFill>
                <a:schemeClr val="accent6">
                  <a:lumMod val="50000"/>
                </a:schemeClr>
              </a:solidFill>
            </a:endParaRPr>
          </a:p>
          <a:p>
            <a:pPr lvl="1">
              <a:defRPr/>
            </a:pPr>
            <a:endParaRPr lang="en-US" sz="1800" dirty="0" smtClean="0"/>
          </a:p>
          <a:p>
            <a:pPr marL="457200" lvl="1" indent="0">
              <a:buFontTx/>
              <a:buNone/>
              <a:defRPr/>
            </a:pPr>
            <a:endParaRPr lang="en-US" sz="1600" dirty="0"/>
          </a:p>
          <a:p>
            <a:pPr lvl="1">
              <a:defRPr/>
            </a:pPr>
            <a:endParaRPr lang="en-US" altLang="en-US" sz="2000"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Arrived</a:t>
            </a:r>
            <a:endParaRPr lang="en-US" dirty="0"/>
          </a:p>
        </p:txBody>
      </p:sp>
      <p:pic>
        <p:nvPicPr>
          <p:cNvPr id="17" name="Content Placeholder 1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143000"/>
            <a:ext cx="8229600" cy="4983163"/>
          </a:xfrm>
        </p:spPr>
      </p:pic>
    </p:spTree>
    <p:extLst>
      <p:ext uri="{BB962C8B-B14F-4D97-AF65-F5344CB8AC3E}">
        <p14:creationId xmlns:p14="http://schemas.microsoft.com/office/powerpoint/2010/main" val="2747667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smtClean="0"/>
              <a:t>Stay Connected</a:t>
            </a:r>
          </a:p>
        </p:txBody>
      </p:sp>
      <p:sp>
        <p:nvSpPr>
          <p:cNvPr id="3" name="Text Placeholder 2"/>
          <p:cNvSpPr>
            <a:spLocks noGrp="1"/>
          </p:cNvSpPr>
          <p:nvPr>
            <p:ph type="body" sz="half" idx="4294967295"/>
          </p:nvPr>
        </p:nvSpPr>
        <p:spPr>
          <a:xfrm>
            <a:off x="0" y="1447800"/>
            <a:ext cx="4038600" cy="5029200"/>
          </a:xfrm>
          <a:prstGeom prst="rect">
            <a:avLst/>
          </a:prstGeom>
        </p:spPr>
        <p:txBody>
          <a:bodyPr/>
          <a:lstStyle/>
          <a:p>
            <a:pPr marL="457200" lvl="1" indent="0">
              <a:buFontTx/>
              <a:buNone/>
              <a:defRPr/>
            </a:pPr>
            <a:endParaRPr lang="en-US" sz="1800" dirty="0">
              <a:solidFill>
                <a:schemeClr val="accent6">
                  <a:lumMod val="50000"/>
                </a:schemeClr>
              </a:solidFill>
            </a:endParaRPr>
          </a:p>
          <a:p>
            <a:pPr lvl="1">
              <a:defRPr/>
            </a:pPr>
            <a:r>
              <a:rPr lang="en-US" sz="1800" dirty="0" smtClean="0">
                <a:solidFill>
                  <a:schemeClr val="accent6">
                    <a:lumMod val="50000"/>
                  </a:schemeClr>
                </a:solidFill>
              </a:rPr>
              <a:t>Updates provided via the St. Anthony Village website. Sign up to be “Notified.” </a:t>
            </a:r>
          </a:p>
          <a:p>
            <a:pPr marL="457200" lvl="1" indent="0">
              <a:buFontTx/>
              <a:buNone/>
              <a:defRPr/>
            </a:pPr>
            <a:endParaRPr lang="en-US" sz="1800" dirty="0" smtClean="0">
              <a:solidFill>
                <a:schemeClr val="accent6">
                  <a:lumMod val="50000"/>
                </a:schemeClr>
              </a:solidFill>
            </a:endParaRPr>
          </a:p>
          <a:p>
            <a:pPr lvl="1">
              <a:defRPr/>
            </a:pPr>
            <a:r>
              <a:rPr lang="en-US" sz="1800" dirty="0" smtClean="0">
                <a:solidFill>
                  <a:schemeClr val="accent6">
                    <a:lumMod val="50000"/>
                  </a:schemeClr>
                </a:solidFill>
              </a:rPr>
              <a:t>Email us at </a:t>
            </a:r>
            <a:r>
              <a:rPr lang="en-US" sz="1800" dirty="0" smtClean="0">
                <a:solidFill>
                  <a:schemeClr val="accent6">
                    <a:lumMod val="50000"/>
                  </a:schemeClr>
                </a:solidFill>
                <a:hlinkClick r:id="rId3"/>
              </a:rPr>
              <a:t>police@savmn.com</a:t>
            </a:r>
            <a:endParaRPr lang="en-US" sz="1800" dirty="0" smtClean="0">
              <a:solidFill>
                <a:schemeClr val="accent6">
                  <a:lumMod val="50000"/>
                </a:schemeClr>
              </a:solidFill>
            </a:endParaRPr>
          </a:p>
          <a:p>
            <a:pPr marL="457200" lvl="1" indent="0">
              <a:buFontTx/>
              <a:buNone/>
              <a:defRPr/>
            </a:pPr>
            <a:endParaRPr lang="en-US" sz="1800" dirty="0" smtClean="0">
              <a:solidFill>
                <a:schemeClr val="accent6">
                  <a:lumMod val="50000"/>
                </a:schemeClr>
              </a:solidFill>
            </a:endParaRPr>
          </a:p>
          <a:p>
            <a:pPr lvl="1">
              <a:defRPr/>
            </a:pPr>
            <a:r>
              <a:rPr lang="en-US" sz="1800" dirty="0" smtClean="0">
                <a:solidFill>
                  <a:schemeClr val="accent6">
                    <a:lumMod val="50000"/>
                  </a:schemeClr>
                </a:solidFill>
              </a:rPr>
              <a:t>Request police </a:t>
            </a:r>
            <a:r>
              <a:rPr lang="en-US" sz="1800" dirty="0">
                <a:solidFill>
                  <a:schemeClr val="accent6">
                    <a:lumMod val="50000"/>
                  </a:schemeClr>
                </a:solidFill>
              </a:rPr>
              <a:t>r</a:t>
            </a:r>
            <a:r>
              <a:rPr lang="en-US" sz="1800" dirty="0" smtClean="0">
                <a:solidFill>
                  <a:schemeClr val="accent6">
                    <a:lumMod val="50000"/>
                  </a:schemeClr>
                </a:solidFill>
              </a:rPr>
              <a:t>ecords at  sapdrecords@savmn.com</a:t>
            </a:r>
          </a:p>
          <a:p>
            <a:pPr marL="457200" lvl="1" indent="0">
              <a:buFontTx/>
              <a:buNone/>
              <a:defRPr/>
            </a:pPr>
            <a:endParaRPr lang="en-US" sz="1800" dirty="0" smtClean="0">
              <a:solidFill>
                <a:schemeClr val="accent6">
                  <a:lumMod val="50000"/>
                </a:schemeClr>
              </a:solidFill>
            </a:endParaRPr>
          </a:p>
          <a:p>
            <a:pPr lvl="1">
              <a:defRPr/>
            </a:pPr>
            <a:r>
              <a:rPr lang="en-US" sz="1800" dirty="0" smtClean="0">
                <a:solidFill>
                  <a:schemeClr val="accent6">
                    <a:lumMod val="50000"/>
                  </a:schemeClr>
                </a:solidFill>
              </a:rPr>
              <a:t>Call us at 612-782-3350 to arrange for a meeting via phone or in person</a:t>
            </a:r>
            <a:endParaRPr lang="en-US" sz="1800" dirty="0">
              <a:solidFill>
                <a:schemeClr val="accent6">
                  <a:lumMod val="50000"/>
                </a:schemeClr>
              </a:solidFill>
            </a:endParaRPr>
          </a:p>
        </p:txBody>
      </p:sp>
      <p:pic>
        <p:nvPicPr>
          <p:cNvPr id="71684" name="Online Image Placeholder 5"/>
          <p:cNvPicPr>
            <a:picLocks noGrp="1"/>
          </p:cNvPicPr>
          <p:nvPr>
            <p:ph type="clipArt" sz="half" idx="4294967295"/>
          </p:nvPr>
        </p:nvPicPr>
        <p:blipFill>
          <a:blip r:embed="rId4">
            <a:extLst>
              <a:ext uri="{28A0092B-C50C-407E-A947-70E740481C1C}">
                <a14:useLocalDpi xmlns:a14="http://schemas.microsoft.com/office/drawing/2010/main" val="0"/>
              </a:ext>
            </a:extLst>
          </a:blip>
          <a:srcRect/>
          <a:stretch>
            <a:fillRect/>
          </a:stretch>
        </p:blipFill>
        <p:spPr bwMode="auto">
          <a:xfrm>
            <a:off x="4419600" y="2514600"/>
            <a:ext cx="3657600" cy="35385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4350" y="1490663"/>
            <a:ext cx="38481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4724400" y="5257800"/>
            <a:ext cx="17526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10" name="TextBox 1"/>
          <p:cNvSpPr txBox="1">
            <a:spLocks noChangeArrowheads="1"/>
          </p:cNvSpPr>
          <p:nvPr/>
        </p:nvSpPr>
        <p:spPr bwMode="auto">
          <a:xfrm>
            <a:off x="533400" y="5181600"/>
            <a:ext cx="4724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en-US" sz="2200" dirty="0" smtClean="0">
                <a:solidFill>
                  <a:schemeClr val="accent6">
                    <a:lumMod val="50000"/>
                  </a:schemeClr>
                </a:solidFill>
              </a:rPr>
              <a:t>This report can be viewed online at: www.savmn.com</a:t>
            </a:r>
          </a:p>
        </p:txBody>
      </p:sp>
      <p:pic>
        <p:nvPicPr>
          <p:cNvPr id="73731"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6100" y="1487488"/>
            <a:ext cx="7954963"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1295400" y="4419600"/>
            <a:ext cx="13716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06400" y="787400"/>
            <a:ext cx="3810000" cy="533400"/>
          </a:xfrm>
        </p:spPr>
        <p:txBody>
          <a:bodyPr/>
          <a:lstStyle/>
          <a:p>
            <a:pPr eaLnBrk="1" hangingPunct="1"/>
            <a:r>
              <a:rPr lang="en-US" altLang="en-US" sz="2400" dirty="0" smtClean="0">
                <a:solidFill>
                  <a:srgbClr val="0070C0"/>
                </a:solidFill>
              </a:rPr>
              <a:t>Lauderdale Part I Crimes</a:t>
            </a:r>
          </a:p>
        </p:txBody>
      </p:sp>
      <p:graphicFrame>
        <p:nvGraphicFramePr>
          <p:cNvPr id="2" name="Chart 4"/>
          <p:cNvGraphicFramePr>
            <a:graphicFrameLocks/>
          </p:cNvGraphicFramePr>
          <p:nvPr>
            <p:extLst>
              <p:ext uri="{D42A27DB-BD31-4B8C-83A1-F6EECF244321}">
                <p14:modId xmlns:p14="http://schemas.microsoft.com/office/powerpoint/2010/main" val="2049326326"/>
              </p:ext>
            </p:extLst>
          </p:nvPr>
        </p:nvGraphicFramePr>
        <p:xfrm>
          <a:off x="457200" y="1371600"/>
          <a:ext cx="8153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24580" name="TextBox 1"/>
          <p:cNvSpPr txBox="1">
            <a:spLocks noChangeArrowheads="1"/>
          </p:cNvSpPr>
          <p:nvPr/>
        </p:nvSpPr>
        <p:spPr bwMode="auto">
          <a:xfrm>
            <a:off x="2838450" y="49213"/>
            <a:ext cx="3390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a:t>Crime Statistics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787400"/>
            <a:ext cx="3810000" cy="533400"/>
          </a:xfrm>
        </p:spPr>
        <p:txBody>
          <a:bodyPr/>
          <a:lstStyle/>
          <a:p>
            <a:pPr eaLnBrk="1" hangingPunct="1"/>
            <a:r>
              <a:rPr lang="en-US" altLang="en-US" sz="2400" dirty="0" smtClean="0">
                <a:solidFill>
                  <a:srgbClr val="0070C0"/>
                </a:solidFill>
              </a:rPr>
              <a:t>Lauderdale Part II Crimes</a:t>
            </a:r>
          </a:p>
        </p:txBody>
      </p:sp>
      <p:graphicFrame>
        <p:nvGraphicFramePr>
          <p:cNvPr id="2" name="Chart 4"/>
          <p:cNvGraphicFramePr>
            <a:graphicFrameLocks/>
          </p:cNvGraphicFramePr>
          <p:nvPr>
            <p:extLst>
              <p:ext uri="{D42A27DB-BD31-4B8C-83A1-F6EECF244321}">
                <p14:modId xmlns:p14="http://schemas.microsoft.com/office/powerpoint/2010/main" val="3441263451"/>
              </p:ext>
            </p:extLst>
          </p:nvPr>
        </p:nvGraphicFramePr>
        <p:xfrm>
          <a:off x="457200" y="1371600"/>
          <a:ext cx="8153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26628" name="Rectangle 1"/>
          <p:cNvSpPr>
            <a:spLocks noChangeArrowheads="1"/>
          </p:cNvSpPr>
          <p:nvPr/>
        </p:nvSpPr>
        <p:spPr bwMode="auto">
          <a:xfrm>
            <a:off x="2838450" y="0"/>
            <a:ext cx="3390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a:t>Crime Statistics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304800"/>
            <a:ext cx="8229600" cy="1020763"/>
          </a:xfrm>
        </p:spPr>
        <p:txBody>
          <a:bodyPr/>
          <a:lstStyle/>
          <a:p>
            <a:r>
              <a:rPr lang="en-US" altLang="en-US" smtClean="0"/>
              <a:t>Part I and II Crimes by Year</a:t>
            </a:r>
          </a:p>
        </p:txBody>
      </p:sp>
      <p:sp>
        <p:nvSpPr>
          <p:cNvPr id="28675" name="Content Placeholder 9"/>
          <p:cNvSpPr>
            <a:spLocks noGrp="1"/>
          </p:cNvSpPr>
          <p:nvPr>
            <p:ph idx="1"/>
          </p:nvPr>
        </p:nvSpPr>
        <p:spPr bwMode="auto">
          <a:xfrm>
            <a:off x="609600" y="1452563"/>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US" altLang="en-US" smtClean="0"/>
              <a:t>	</a:t>
            </a:r>
          </a:p>
          <a:p>
            <a:pPr marL="0" indent="0">
              <a:buFontTx/>
              <a:buNone/>
            </a:pPr>
            <a:endParaRPr lang="en-US" altLang="en-US" smtClean="0"/>
          </a:p>
        </p:txBody>
      </p:sp>
      <p:graphicFrame>
        <p:nvGraphicFramePr>
          <p:cNvPr id="2" name="Chart 14"/>
          <p:cNvGraphicFramePr>
            <a:graphicFrameLocks/>
          </p:cNvGraphicFramePr>
          <p:nvPr>
            <p:extLst>
              <p:ext uri="{D42A27DB-BD31-4B8C-83A1-F6EECF244321}">
                <p14:modId xmlns:p14="http://schemas.microsoft.com/office/powerpoint/2010/main" val="1164060350"/>
              </p:ext>
            </p:extLst>
          </p:nvPr>
        </p:nvGraphicFramePr>
        <p:xfrm>
          <a:off x="457200" y="1684338"/>
          <a:ext cx="8153400" cy="406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t>Investigation Review</a:t>
            </a:r>
          </a:p>
        </p:txBody>
      </p:sp>
      <p:sp>
        <p:nvSpPr>
          <p:cNvPr id="2" name="Rectangle 3"/>
          <p:cNvSpPr>
            <a:spLocks noGrp="1" noChangeArrowheads="1"/>
          </p:cNvSpPr>
          <p:nvPr>
            <p:ph type="body" idx="1"/>
          </p:nvPr>
        </p:nvSpPr>
        <p:spPr>
          <a:xfrm>
            <a:off x="457200" y="1828800"/>
            <a:ext cx="8229600" cy="3657600"/>
          </a:xfrm>
        </p:spPr>
        <p:txBody>
          <a:bodyPr/>
          <a:lstStyle/>
          <a:p>
            <a:pPr eaLnBrk="1" hangingPunct="1">
              <a:defRPr/>
            </a:pPr>
            <a:endParaRPr lang="en-US" dirty="0" smtClean="0">
              <a:solidFill>
                <a:schemeClr val="accent6">
                  <a:lumMod val="50000"/>
                </a:schemeClr>
              </a:solidFill>
            </a:endParaRPr>
          </a:p>
          <a:p>
            <a:pPr eaLnBrk="1" hangingPunct="1">
              <a:defRPr/>
            </a:pPr>
            <a:r>
              <a:rPr lang="en-US" sz="2400" dirty="0" smtClean="0">
                <a:solidFill>
                  <a:schemeClr val="accent6">
                    <a:lumMod val="50000"/>
                  </a:schemeClr>
                </a:solidFill>
              </a:rPr>
              <a:t>Total Criminal Cases			144</a:t>
            </a:r>
          </a:p>
          <a:p>
            <a:pPr eaLnBrk="1" hangingPunct="1">
              <a:defRPr/>
            </a:pPr>
            <a:r>
              <a:rPr lang="en-US" sz="2400" dirty="0" smtClean="0">
                <a:solidFill>
                  <a:schemeClr val="accent6">
                    <a:lumMod val="50000"/>
                  </a:schemeClr>
                </a:solidFill>
              </a:rPr>
              <a:t>Total Cases Cleared			  48</a:t>
            </a:r>
          </a:p>
          <a:p>
            <a:pPr eaLnBrk="1" hangingPunct="1">
              <a:defRPr/>
            </a:pPr>
            <a:r>
              <a:rPr lang="en-US" sz="2400" dirty="0" smtClean="0">
                <a:solidFill>
                  <a:schemeClr val="accent6">
                    <a:lumMod val="50000"/>
                  </a:schemeClr>
                </a:solidFill>
              </a:rPr>
              <a:t>Total Cases Cleared by Arrest	</a:t>
            </a:r>
            <a:r>
              <a:rPr lang="en-US" sz="2400" dirty="0">
                <a:solidFill>
                  <a:schemeClr val="accent6">
                    <a:lumMod val="50000"/>
                  </a:schemeClr>
                </a:solidFill>
              </a:rPr>
              <a:t> </a:t>
            </a:r>
            <a:r>
              <a:rPr lang="en-US" sz="2400" dirty="0" smtClean="0">
                <a:solidFill>
                  <a:schemeClr val="accent6">
                    <a:lumMod val="50000"/>
                  </a:schemeClr>
                </a:solidFill>
              </a:rPr>
              <a:t>     	  36</a:t>
            </a:r>
          </a:p>
          <a:p>
            <a:pPr eaLnBrk="1" hangingPunct="1">
              <a:defRPr/>
            </a:pPr>
            <a:r>
              <a:rPr lang="en-US" sz="2400" dirty="0" smtClean="0">
                <a:solidFill>
                  <a:schemeClr val="accent6">
                    <a:lumMod val="50000"/>
                  </a:schemeClr>
                </a:solidFill>
              </a:rPr>
              <a:t>Total Cases Cleared by Other		</a:t>
            </a:r>
            <a:r>
              <a:rPr lang="en-US" sz="2400" dirty="0">
                <a:solidFill>
                  <a:schemeClr val="accent6">
                    <a:lumMod val="50000"/>
                  </a:schemeClr>
                </a:solidFill>
              </a:rPr>
              <a:t> </a:t>
            </a:r>
            <a:r>
              <a:rPr lang="en-US" sz="2400" dirty="0" smtClean="0">
                <a:solidFill>
                  <a:schemeClr val="accent6">
                    <a:lumMod val="50000"/>
                  </a:schemeClr>
                </a:solidFill>
              </a:rPr>
              <a:t> 12</a:t>
            </a:r>
          </a:p>
          <a:p>
            <a:pPr marL="0" indent="0" eaLnBrk="1" hangingPunct="1">
              <a:buFontTx/>
              <a:buNone/>
              <a:defRPr/>
            </a:pPr>
            <a:endParaRPr lang="en-US" sz="2400" dirty="0" smtClean="0">
              <a:solidFill>
                <a:schemeClr val="accent6">
                  <a:lumMod val="50000"/>
                </a:schemeClr>
              </a:solidFill>
            </a:endParaRPr>
          </a:p>
        </p:txBody>
      </p:sp>
      <p:pic>
        <p:nvPicPr>
          <p:cNvPr id="30724" name="Picture 15" descr="Investigator Transparent Background (508x720), Png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419600"/>
            <a:ext cx="1387475"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81000" y="960438"/>
            <a:ext cx="2667000" cy="411162"/>
          </a:xfrm>
        </p:spPr>
        <p:txBody>
          <a:bodyPr/>
          <a:lstStyle/>
          <a:p>
            <a:pPr eaLnBrk="1" hangingPunct="1"/>
            <a:r>
              <a:rPr lang="en-US" altLang="en-US" sz="2400" smtClean="0"/>
              <a:t>Calls for Service</a:t>
            </a:r>
          </a:p>
        </p:txBody>
      </p:sp>
      <p:sp>
        <p:nvSpPr>
          <p:cNvPr id="32771" name="Rectangle 5"/>
          <p:cNvSpPr>
            <a:spLocks noChangeArrowheads="1"/>
          </p:cNvSpPr>
          <p:nvPr/>
        </p:nvSpPr>
        <p:spPr bwMode="auto">
          <a:xfrm>
            <a:off x="0" y="1690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772" name="Rectangle 8"/>
          <p:cNvSpPr>
            <a:spLocks noChangeArrowheads="1"/>
          </p:cNvSpPr>
          <p:nvPr/>
        </p:nvSpPr>
        <p:spPr bwMode="auto">
          <a:xfrm>
            <a:off x="0" y="1690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773"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aphicFrame>
        <p:nvGraphicFramePr>
          <p:cNvPr id="2" name="Chart 4"/>
          <p:cNvGraphicFramePr>
            <a:graphicFrameLocks/>
          </p:cNvGraphicFramePr>
          <p:nvPr>
            <p:extLst>
              <p:ext uri="{D42A27DB-BD31-4B8C-83A1-F6EECF244321}">
                <p14:modId xmlns:p14="http://schemas.microsoft.com/office/powerpoint/2010/main" val="3465210506"/>
              </p:ext>
            </p:extLst>
          </p:nvPr>
        </p:nvGraphicFramePr>
        <p:xfrm>
          <a:off x="1524000" y="1524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Patrol Review</a:t>
            </a:r>
          </a:p>
        </p:txBody>
      </p:sp>
      <p:sp>
        <p:nvSpPr>
          <p:cNvPr id="32771" name="Content Placeholder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dirty="0" smtClean="0"/>
              <a:t>16 personnel assigned to Patrol</a:t>
            </a:r>
          </a:p>
          <a:p>
            <a:pPr lvl="1">
              <a:defRPr/>
            </a:pPr>
            <a:r>
              <a:rPr lang="en-US" altLang="en-US" dirty="0" smtClean="0"/>
              <a:t>Four Shifts; 1 supervisor and 3 officers</a:t>
            </a:r>
          </a:p>
          <a:p>
            <a:pPr>
              <a:defRPr/>
            </a:pPr>
            <a:r>
              <a:rPr lang="en-US" altLang="en-US" dirty="0" smtClean="0"/>
              <a:t>Responds to 911 calls</a:t>
            </a:r>
          </a:p>
          <a:p>
            <a:pPr>
              <a:defRPr/>
            </a:pPr>
            <a:r>
              <a:rPr lang="en-US" altLang="en-US" dirty="0" smtClean="0"/>
              <a:t>Proactive Patrol</a:t>
            </a:r>
          </a:p>
          <a:p>
            <a:pPr>
              <a:defRPr/>
            </a:pPr>
            <a:r>
              <a:rPr lang="en-US" altLang="en-US" dirty="0" smtClean="0"/>
              <a:t>Community Building</a:t>
            </a:r>
          </a:p>
          <a:p>
            <a:pPr>
              <a:defRPr/>
            </a:pPr>
            <a:r>
              <a:rPr lang="en-US" altLang="en-US" dirty="0" smtClean="0"/>
              <a:t>Crime Detection and Deterrence</a:t>
            </a:r>
          </a:p>
          <a:p>
            <a:pPr>
              <a:defRPr/>
            </a:pPr>
            <a:r>
              <a:rPr lang="en-US" altLang="en-US" dirty="0" smtClean="0"/>
              <a:t>Traffic Safety Initiative</a:t>
            </a:r>
          </a:p>
          <a:p>
            <a:pPr marL="0" indent="0">
              <a:buFontTx/>
              <a:buNone/>
              <a:defRPr/>
            </a:pPr>
            <a:endParaRPr lang="en-US" altLang="en-US" dirty="0" smtClean="0"/>
          </a:p>
        </p:txBody>
      </p:sp>
      <p:pic>
        <p:nvPicPr>
          <p:cNvPr id="34820" name="Picture 5" descr="No photo description availa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9575" y="2667000"/>
            <a:ext cx="192722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638"/>
            <a:ext cx="8229600" cy="1096962"/>
          </a:xfrm>
        </p:spPr>
        <p:txBody>
          <a:bodyPr/>
          <a:lstStyle/>
          <a:p>
            <a:pPr eaLnBrk="1" hangingPunct="1"/>
            <a:r>
              <a:rPr lang="en-US" altLang="en-US" smtClean="0"/>
              <a:t>Patrol Review</a:t>
            </a:r>
            <a:br>
              <a:rPr lang="en-US" altLang="en-US" smtClean="0"/>
            </a:br>
            <a:r>
              <a:rPr lang="en-US" altLang="en-US" sz="1800" smtClean="0"/>
              <a:t>Reason for the Stop Data</a:t>
            </a:r>
          </a:p>
        </p:txBody>
      </p:sp>
      <p:graphicFrame>
        <p:nvGraphicFramePr>
          <p:cNvPr id="2" name="Chart 4"/>
          <p:cNvGraphicFramePr>
            <a:graphicFrameLocks/>
          </p:cNvGraphicFramePr>
          <p:nvPr>
            <p:extLst>
              <p:ext uri="{D42A27DB-BD31-4B8C-83A1-F6EECF244321}">
                <p14:modId xmlns:p14="http://schemas.microsoft.com/office/powerpoint/2010/main" val="3272477651"/>
              </p:ext>
            </p:extLst>
          </p:nvPr>
        </p:nvGraphicFramePr>
        <p:xfrm>
          <a:off x="495300" y="1371600"/>
          <a:ext cx="8153400" cy="4826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16538</TotalTime>
  <Words>2816</Words>
  <Application>Microsoft Office PowerPoint</Application>
  <PresentationFormat>On-screen Show (4:3)</PresentationFormat>
  <Paragraphs>301</Paragraphs>
  <Slides>26</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Default Design</vt:lpstr>
      <vt:lpstr>2022 St. Anthony Police Department  Annual Lauderdale Report </vt:lpstr>
      <vt:lpstr>Department Summary</vt:lpstr>
      <vt:lpstr>Lauderdale Part I Crimes</vt:lpstr>
      <vt:lpstr>Lauderdale Part II Crimes</vt:lpstr>
      <vt:lpstr>Part I and II Crimes by Year</vt:lpstr>
      <vt:lpstr>Investigation Review</vt:lpstr>
      <vt:lpstr>Calls for Service</vt:lpstr>
      <vt:lpstr>Patrol Review</vt:lpstr>
      <vt:lpstr>Patrol Review Reason for the Stop Data</vt:lpstr>
      <vt:lpstr>Education Summary</vt:lpstr>
      <vt:lpstr>Education Summary</vt:lpstr>
      <vt:lpstr>Police Reserves</vt:lpstr>
      <vt:lpstr>Social Media</vt:lpstr>
      <vt:lpstr>Social Media</vt:lpstr>
      <vt:lpstr>Community Engagement</vt:lpstr>
      <vt:lpstr>Community Engagement</vt:lpstr>
      <vt:lpstr>Community Engagement</vt:lpstr>
      <vt:lpstr>Community Engagement</vt:lpstr>
      <vt:lpstr>Body Worn Camera Program</vt:lpstr>
      <vt:lpstr>Progress Report</vt:lpstr>
      <vt:lpstr>Progress Report</vt:lpstr>
      <vt:lpstr>Progress Report</vt:lpstr>
      <vt:lpstr>What’s On Deck</vt:lpstr>
      <vt:lpstr>Just Arrived</vt:lpstr>
      <vt:lpstr>Stay Connected</vt:lpstr>
      <vt:lpstr>PowerPoint Presentation</vt:lpstr>
    </vt:vector>
  </TitlesOfParts>
  <Company>City of St. Anthony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Anthony Police Department</dc:title>
  <dc:creator>kim.dulz</dc:creator>
  <cp:lastModifiedBy>Jon Mangseth</cp:lastModifiedBy>
  <cp:revision>683</cp:revision>
  <cp:lastPrinted>2023-03-20T14:07:21Z</cp:lastPrinted>
  <dcterms:created xsi:type="dcterms:W3CDTF">2011-02-04T15:59:42Z</dcterms:created>
  <dcterms:modified xsi:type="dcterms:W3CDTF">2023-04-14T16:33:06Z</dcterms:modified>
</cp:coreProperties>
</file>